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310" r:id="rId2"/>
    <p:sldId id="311" r:id="rId3"/>
    <p:sldId id="281" r:id="rId4"/>
    <p:sldId id="298" r:id="rId5"/>
    <p:sldId id="299" r:id="rId6"/>
    <p:sldId id="313" r:id="rId7"/>
    <p:sldId id="314" r:id="rId8"/>
    <p:sldId id="321" r:id="rId9"/>
    <p:sldId id="301" r:id="rId10"/>
    <p:sldId id="320" r:id="rId11"/>
    <p:sldId id="322" r:id="rId12"/>
    <p:sldId id="305" r:id="rId13"/>
    <p:sldId id="306" r:id="rId14"/>
    <p:sldId id="307" r:id="rId15"/>
    <p:sldId id="289" r:id="rId16"/>
    <p:sldId id="293" r:id="rId17"/>
    <p:sldId id="308" r:id="rId18"/>
    <p:sldId id="309" r:id="rId19"/>
    <p:sldId id="325" r:id="rId20"/>
    <p:sldId id="278" r:id="rId21"/>
    <p:sldId id="324" r:id="rId22"/>
    <p:sldId id="315" r:id="rId23"/>
    <p:sldId id="317" r:id="rId24"/>
    <p:sldId id="318" r:id="rId25"/>
    <p:sldId id="319" r:id="rId26"/>
  </p:sldIdLst>
  <p:sldSz cx="9144000" cy="6858000" type="screen4x3"/>
  <p:notesSz cx="7315200" cy="9601200"/>
  <p:defaultTextStyle>
    <a:defPPr>
      <a:defRPr lang="en-US"/>
    </a:defPPr>
    <a:lvl1pPr algn="l" rtl="0" fontAlgn="base">
      <a:spcBef>
        <a:spcPct val="0"/>
      </a:spcBef>
      <a:spcAft>
        <a:spcPct val="0"/>
      </a:spcAft>
      <a:defRPr kern="1200" baseline="-25000">
        <a:solidFill>
          <a:schemeClr val="tx1"/>
        </a:solidFill>
        <a:latin typeface="Arial" charset="0"/>
        <a:ea typeface="+mn-ea"/>
        <a:cs typeface="+mn-cs"/>
      </a:defRPr>
    </a:lvl1pPr>
    <a:lvl2pPr marL="457200" algn="l" rtl="0" fontAlgn="base">
      <a:spcBef>
        <a:spcPct val="0"/>
      </a:spcBef>
      <a:spcAft>
        <a:spcPct val="0"/>
      </a:spcAft>
      <a:defRPr kern="1200" baseline="-25000">
        <a:solidFill>
          <a:schemeClr val="tx1"/>
        </a:solidFill>
        <a:latin typeface="Arial" charset="0"/>
        <a:ea typeface="+mn-ea"/>
        <a:cs typeface="+mn-cs"/>
      </a:defRPr>
    </a:lvl2pPr>
    <a:lvl3pPr marL="914400" algn="l" rtl="0" fontAlgn="base">
      <a:spcBef>
        <a:spcPct val="0"/>
      </a:spcBef>
      <a:spcAft>
        <a:spcPct val="0"/>
      </a:spcAft>
      <a:defRPr kern="1200" baseline="-25000">
        <a:solidFill>
          <a:schemeClr val="tx1"/>
        </a:solidFill>
        <a:latin typeface="Arial" charset="0"/>
        <a:ea typeface="+mn-ea"/>
        <a:cs typeface="+mn-cs"/>
      </a:defRPr>
    </a:lvl3pPr>
    <a:lvl4pPr marL="1371600" algn="l" rtl="0" fontAlgn="base">
      <a:spcBef>
        <a:spcPct val="0"/>
      </a:spcBef>
      <a:spcAft>
        <a:spcPct val="0"/>
      </a:spcAft>
      <a:defRPr kern="1200" baseline="-25000">
        <a:solidFill>
          <a:schemeClr val="tx1"/>
        </a:solidFill>
        <a:latin typeface="Arial" charset="0"/>
        <a:ea typeface="+mn-ea"/>
        <a:cs typeface="+mn-cs"/>
      </a:defRPr>
    </a:lvl4pPr>
    <a:lvl5pPr marL="1828800" algn="l" rtl="0" fontAlgn="base">
      <a:spcBef>
        <a:spcPct val="0"/>
      </a:spcBef>
      <a:spcAft>
        <a:spcPct val="0"/>
      </a:spcAft>
      <a:defRPr kern="1200" baseline="-25000">
        <a:solidFill>
          <a:schemeClr val="tx1"/>
        </a:solidFill>
        <a:latin typeface="Arial" charset="0"/>
        <a:ea typeface="+mn-ea"/>
        <a:cs typeface="+mn-cs"/>
      </a:defRPr>
    </a:lvl5pPr>
    <a:lvl6pPr marL="2286000" algn="l" defTabSz="914400" rtl="0" eaLnBrk="1" latinLnBrk="0" hangingPunct="1">
      <a:defRPr kern="1200" baseline="-25000">
        <a:solidFill>
          <a:schemeClr val="tx1"/>
        </a:solidFill>
        <a:latin typeface="Arial" charset="0"/>
        <a:ea typeface="+mn-ea"/>
        <a:cs typeface="+mn-cs"/>
      </a:defRPr>
    </a:lvl6pPr>
    <a:lvl7pPr marL="2743200" algn="l" defTabSz="914400" rtl="0" eaLnBrk="1" latinLnBrk="0" hangingPunct="1">
      <a:defRPr kern="1200" baseline="-25000">
        <a:solidFill>
          <a:schemeClr val="tx1"/>
        </a:solidFill>
        <a:latin typeface="Arial" charset="0"/>
        <a:ea typeface="+mn-ea"/>
        <a:cs typeface="+mn-cs"/>
      </a:defRPr>
    </a:lvl7pPr>
    <a:lvl8pPr marL="3200400" algn="l" defTabSz="914400" rtl="0" eaLnBrk="1" latinLnBrk="0" hangingPunct="1">
      <a:defRPr kern="1200" baseline="-25000">
        <a:solidFill>
          <a:schemeClr val="tx1"/>
        </a:solidFill>
        <a:latin typeface="Arial" charset="0"/>
        <a:ea typeface="+mn-ea"/>
        <a:cs typeface="+mn-cs"/>
      </a:defRPr>
    </a:lvl8pPr>
    <a:lvl9pPr marL="3657600" algn="l" defTabSz="914400" rtl="0" eaLnBrk="1" latinLnBrk="0" hangingPunct="1">
      <a:defRPr kern="1200" baseline="-250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00CC"/>
    <a:srgbClr val="008000"/>
    <a:srgbClr val="99FF66"/>
    <a:srgbClr val="009900"/>
    <a:srgbClr val="FF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60"/>
  </p:normalViewPr>
  <p:slideViewPr>
    <p:cSldViewPr showGuides="1">
      <p:cViewPr>
        <p:scale>
          <a:sx n="108" d="100"/>
          <a:sy n="108" d="100"/>
        </p:scale>
        <p:origin x="-1560"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3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 Id="rId2"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wmf"/><Relationship Id="rId2"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0.wmf"/><Relationship Id="rId2"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7.wmf"/><Relationship Id="rId1" Type="http://schemas.openxmlformats.org/officeDocument/2006/relationships/image" Target="../media/image5.wmf"/><Relationship Id="rId2"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18.wmf"/><Relationship Id="rId12" Type="http://schemas.openxmlformats.org/officeDocument/2006/relationships/image" Target="../media/image19.wmf"/><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wmf"/><Relationship Id="rId8" Type="http://schemas.openxmlformats.org/officeDocument/2006/relationships/image" Target="../media/image15.wmf"/><Relationship Id="rId9" Type="http://schemas.openxmlformats.org/officeDocument/2006/relationships/image" Target="../media/image16.wmf"/><Relationship Id="rId10"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image" Target="../media/image8.png"/><Relationship Id="rId2"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 Id="rId2" Type="http://schemas.openxmlformats.org/officeDocument/2006/relationships/image" Target="../media/image21.wmf"/><Relationship Id="rId3"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 Id="rId2"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25.wmf"/><Relationship Id="rId1" Type="http://schemas.openxmlformats.org/officeDocument/2006/relationships/image" Target="../media/image8.png"/><Relationship Id="rId2" Type="http://schemas.openxmlformats.org/officeDocument/2006/relationships/image" Target="../media/image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0"/>
            <a:ext cx="3170138" cy="479539"/>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baseline="0" smtClean="0"/>
            </a:lvl1pPr>
          </a:lstStyle>
          <a:p>
            <a:pPr>
              <a:defRPr/>
            </a:pPr>
            <a:endParaRPr lang="en-AU"/>
          </a:p>
        </p:txBody>
      </p:sp>
      <p:sp>
        <p:nvSpPr>
          <p:cNvPr id="28675" name="Rectangle 3"/>
          <p:cNvSpPr>
            <a:spLocks noGrp="1" noChangeArrowheads="1"/>
          </p:cNvSpPr>
          <p:nvPr>
            <p:ph type="dt" sz="quarter" idx="1"/>
          </p:nvPr>
        </p:nvSpPr>
        <p:spPr bwMode="auto">
          <a:xfrm>
            <a:off x="4143427" y="0"/>
            <a:ext cx="3170138" cy="479539"/>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baseline="0" smtClean="0"/>
            </a:lvl1pPr>
          </a:lstStyle>
          <a:p>
            <a:pPr>
              <a:defRPr/>
            </a:pPr>
            <a:endParaRPr lang="en-AU"/>
          </a:p>
        </p:txBody>
      </p:sp>
      <p:sp>
        <p:nvSpPr>
          <p:cNvPr id="28676" name="Rectangle 4"/>
          <p:cNvSpPr>
            <a:spLocks noGrp="1" noChangeArrowheads="1"/>
          </p:cNvSpPr>
          <p:nvPr>
            <p:ph type="ftr" sz="quarter" idx="2"/>
          </p:nvPr>
        </p:nvSpPr>
        <p:spPr bwMode="auto">
          <a:xfrm>
            <a:off x="1" y="9120172"/>
            <a:ext cx="3170138" cy="479539"/>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baseline="0" smtClean="0"/>
            </a:lvl1pPr>
          </a:lstStyle>
          <a:p>
            <a:pPr>
              <a:defRPr/>
            </a:pPr>
            <a:endParaRPr lang="en-AU"/>
          </a:p>
        </p:txBody>
      </p:sp>
      <p:sp>
        <p:nvSpPr>
          <p:cNvPr id="28677" name="Rectangle 5"/>
          <p:cNvSpPr>
            <a:spLocks noGrp="1" noChangeArrowheads="1"/>
          </p:cNvSpPr>
          <p:nvPr>
            <p:ph type="sldNum" sz="quarter" idx="3"/>
          </p:nvPr>
        </p:nvSpPr>
        <p:spPr bwMode="auto">
          <a:xfrm>
            <a:off x="4143427" y="9120172"/>
            <a:ext cx="3170138" cy="479539"/>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baseline="0" smtClean="0"/>
            </a:lvl1pPr>
          </a:lstStyle>
          <a:p>
            <a:pPr>
              <a:defRPr/>
            </a:pPr>
            <a:fld id="{12C70C7C-ADD7-4E7B-B44B-E342102B2BF7}" type="slidenum">
              <a:rPr lang="en-AU"/>
              <a:pPr>
                <a:defRPr/>
              </a:pPr>
              <a:t>‹#›</a:t>
            </a:fld>
            <a:endParaRPr lang="en-AU"/>
          </a:p>
        </p:txBody>
      </p:sp>
    </p:spTree>
    <p:extLst>
      <p:ext uri="{BB962C8B-B14F-4D97-AF65-F5344CB8AC3E}">
        <p14:creationId xmlns:p14="http://schemas.microsoft.com/office/powerpoint/2010/main" val="33528809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5120E1-5580-42B3-B179-2923AB5EE02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DC4344-6EBF-4BDA-9660-85F68908CDD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C6FF96-65DE-414F-A9FD-2918698411E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E235BB-571C-498A-95D4-7DDEF5243FF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3C7236-F2D8-4BEA-BECB-911445D33CB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B2D06D-325D-4465-A3F1-C092CBB1FDB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A840636-19DD-4725-8A28-D89BC7AC5A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7959AA9-BB33-4494-8134-FBED7AAD084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5543A7-4C5F-4EEF-B23B-95514A12F7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BAFB77-14F7-49FD-AD73-15DDCD5ADB0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1D5345-0A36-4E17-9BC8-B2635F4E2FD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aseline="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aseline="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smtClean="0"/>
            </a:lvl1pPr>
          </a:lstStyle>
          <a:p>
            <a:pPr>
              <a:defRPr/>
            </a:pPr>
            <a:fld id="{4060B9A0-1850-49E5-BFA2-FCD7ACC06D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8.bin"/><Relationship Id="rId4" Type="http://schemas.openxmlformats.org/officeDocument/2006/relationships/image" Target="../media/image23.wmf"/><Relationship Id="rId5" Type="http://schemas.openxmlformats.org/officeDocument/2006/relationships/oleObject" Target="../embeddings/oleObject29.bin"/><Relationship Id="rId6" Type="http://schemas.openxmlformats.org/officeDocument/2006/relationships/image" Target="../media/image24.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34.bin"/><Relationship Id="rId12" Type="http://schemas.openxmlformats.org/officeDocument/2006/relationships/image" Target="../media/image12.png"/><Relationship Id="rId13" Type="http://schemas.openxmlformats.org/officeDocument/2006/relationships/oleObject" Target="../embeddings/oleObject35.bin"/><Relationship Id="rId14" Type="http://schemas.openxmlformats.org/officeDocument/2006/relationships/image" Target="../media/image13.png"/><Relationship Id="rId15" Type="http://schemas.openxmlformats.org/officeDocument/2006/relationships/oleObject" Target="../embeddings/oleObject36.bin"/><Relationship Id="rId16" Type="http://schemas.openxmlformats.org/officeDocument/2006/relationships/image" Target="../media/image25.w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30.bin"/><Relationship Id="rId4" Type="http://schemas.openxmlformats.org/officeDocument/2006/relationships/image" Target="../media/image8.png"/><Relationship Id="rId5" Type="http://schemas.openxmlformats.org/officeDocument/2006/relationships/oleObject" Target="../embeddings/oleObject31.bin"/><Relationship Id="rId6" Type="http://schemas.openxmlformats.org/officeDocument/2006/relationships/image" Target="../media/image9.png"/><Relationship Id="rId7" Type="http://schemas.openxmlformats.org/officeDocument/2006/relationships/oleObject" Target="../embeddings/oleObject32.bin"/><Relationship Id="rId8" Type="http://schemas.openxmlformats.org/officeDocument/2006/relationships/image" Target="../media/image10.png"/><Relationship Id="rId9" Type="http://schemas.openxmlformats.org/officeDocument/2006/relationships/oleObject" Target="../embeddings/oleObject33.bin"/><Relationship Id="rId10"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7.bin"/><Relationship Id="rId4" Type="http://schemas.openxmlformats.org/officeDocument/2006/relationships/image" Target="../media/image25.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8.bin"/><Relationship Id="rId4" Type="http://schemas.openxmlformats.org/officeDocument/2006/relationships/image" Target="../media/image26.wmf"/><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9.bin"/><Relationship Id="rId4" Type="http://schemas.openxmlformats.org/officeDocument/2006/relationships/image" Target="../media/image26.wmf"/><Relationship Id="rId5" Type="http://schemas.openxmlformats.org/officeDocument/2006/relationships/oleObject" Target="../embeddings/oleObject40.bin"/><Relationship Id="rId6" Type="http://schemas.openxmlformats.org/officeDocument/2006/relationships/image" Target="../media/image31.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oleObject" Target="../embeddings/oleObject41.bin"/><Relationship Id="rId5" Type="http://schemas.openxmlformats.org/officeDocument/2006/relationships/image" Target="../media/image35.wmf"/><Relationship Id="rId6" Type="http://schemas.openxmlformats.org/officeDocument/2006/relationships/image" Target="../media/image36.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2.bin"/><Relationship Id="rId4" Type="http://schemas.openxmlformats.org/officeDocument/2006/relationships/image" Target="../media/image37.wmf"/><Relationship Id="rId5" Type="http://schemas.openxmlformats.org/officeDocument/2006/relationships/oleObject" Target="../embeddings/oleObject43.bin"/><Relationship Id="rId6" Type="http://schemas.openxmlformats.org/officeDocument/2006/relationships/image" Target="../media/image38.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4.bin"/><Relationship Id="rId4" Type="http://schemas.openxmlformats.org/officeDocument/2006/relationships/image" Target="../media/image39.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5.bin"/><Relationship Id="rId4" Type="http://schemas.openxmlformats.org/officeDocument/2006/relationships/image" Target="../media/image40.wmf"/><Relationship Id="rId5" Type="http://schemas.openxmlformats.org/officeDocument/2006/relationships/oleObject" Target="../embeddings/oleObject46.bin"/><Relationship Id="rId6" Type="http://schemas.openxmlformats.org/officeDocument/2006/relationships/image" Target="../media/image41.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wmf"/><Relationship Id="rId5" Type="http://schemas.openxmlformats.org/officeDocument/2006/relationships/oleObject" Target="../embeddings/oleObject2.bin"/><Relationship Id="rId6"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5.wmf"/><Relationship Id="rId5" Type="http://schemas.openxmlformats.org/officeDocument/2006/relationships/oleObject" Target="../embeddings/oleObject4.bin"/><Relationship Id="rId6" Type="http://schemas.openxmlformats.org/officeDocument/2006/relationships/image" Target="../media/image6.wmf"/><Relationship Id="rId7" Type="http://schemas.openxmlformats.org/officeDocument/2006/relationships/oleObject" Target="../embeddings/oleObject5.bin"/><Relationship Id="rId8" Type="http://schemas.openxmlformats.org/officeDocument/2006/relationships/image" Target="../media/image3.wmf"/><Relationship Id="rId9" Type="http://schemas.openxmlformats.org/officeDocument/2006/relationships/oleObject" Target="../embeddings/oleObject6.bin"/><Relationship Id="rId10" Type="http://schemas.openxmlformats.org/officeDocument/2006/relationships/image" Target="../media/image7.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10.bin"/><Relationship Id="rId20" Type="http://schemas.openxmlformats.org/officeDocument/2006/relationships/image" Target="../media/image16.wmf"/><Relationship Id="rId21" Type="http://schemas.openxmlformats.org/officeDocument/2006/relationships/oleObject" Target="../embeddings/oleObject16.bin"/><Relationship Id="rId22" Type="http://schemas.openxmlformats.org/officeDocument/2006/relationships/image" Target="../media/image17.wmf"/><Relationship Id="rId23" Type="http://schemas.openxmlformats.org/officeDocument/2006/relationships/oleObject" Target="../embeddings/oleObject17.bin"/><Relationship Id="rId24" Type="http://schemas.openxmlformats.org/officeDocument/2006/relationships/image" Target="../media/image18.wmf"/><Relationship Id="rId25" Type="http://schemas.openxmlformats.org/officeDocument/2006/relationships/oleObject" Target="../embeddings/oleObject18.bin"/><Relationship Id="rId26" Type="http://schemas.openxmlformats.org/officeDocument/2006/relationships/image" Target="../media/image19.wmf"/><Relationship Id="rId10" Type="http://schemas.openxmlformats.org/officeDocument/2006/relationships/image" Target="../media/image11.png"/><Relationship Id="rId11" Type="http://schemas.openxmlformats.org/officeDocument/2006/relationships/oleObject" Target="../embeddings/oleObject11.bin"/><Relationship Id="rId12" Type="http://schemas.openxmlformats.org/officeDocument/2006/relationships/image" Target="../media/image12.png"/><Relationship Id="rId13" Type="http://schemas.openxmlformats.org/officeDocument/2006/relationships/oleObject" Target="../embeddings/oleObject12.bin"/><Relationship Id="rId14" Type="http://schemas.openxmlformats.org/officeDocument/2006/relationships/image" Target="../media/image13.png"/><Relationship Id="rId15" Type="http://schemas.openxmlformats.org/officeDocument/2006/relationships/oleObject" Target="../embeddings/oleObject13.bin"/><Relationship Id="rId16" Type="http://schemas.openxmlformats.org/officeDocument/2006/relationships/image" Target="../media/image14.wmf"/><Relationship Id="rId17" Type="http://schemas.openxmlformats.org/officeDocument/2006/relationships/oleObject" Target="../embeddings/oleObject14.bin"/><Relationship Id="rId18" Type="http://schemas.openxmlformats.org/officeDocument/2006/relationships/image" Target="../media/image15.wmf"/><Relationship Id="rId19" Type="http://schemas.openxmlformats.org/officeDocument/2006/relationships/oleObject" Target="../embeddings/oleObject15.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7.bin"/><Relationship Id="rId4" Type="http://schemas.openxmlformats.org/officeDocument/2006/relationships/image" Target="../media/image8.png"/><Relationship Id="rId5" Type="http://schemas.openxmlformats.org/officeDocument/2006/relationships/oleObject" Target="../embeddings/oleObject8.bin"/><Relationship Id="rId6" Type="http://schemas.openxmlformats.org/officeDocument/2006/relationships/image" Target="../media/image9.png"/><Relationship Id="rId7" Type="http://schemas.openxmlformats.org/officeDocument/2006/relationships/oleObject" Target="../embeddings/oleObject9.bin"/><Relationship Id="rId8" Type="http://schemas.openxmlformats.org/officeDocument/2006/relationships/image" Target="../media/image10.png"/></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23.bin"/><Relationship Id="rId12" Type="http://schemas.openxmlformats.org/officeDocument/2006/relationships/image" Target="../media/image12.png"/><Relationship Id="rId13" Type="http://schemas.openxmlformats.org/officeDocument/2006/relationships/oleObject" Target="../embeddings/oleObject24.bin"/><Relationship Id="rId14" Type="http://schemas.openxmlformats.org/officeDocument/2006/relationships/image" Target="../media/image13.png"/><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19.bin"/><Relationship Id="rId4" Type="http://schemas.openxmlformats.org/officeDocument/2006/relationships/image" Target="../media/image8.png"/><Relationship Id="rId5" Type="http://schemas.openxmlformats.org/officeDocument/2006/relationships/oleObject" Target="../embeddings/oleObject20.bin"/><Relationship Id="rId6" Type="http://schemas.openxmlformats.org/officeDocument/2006/relationships/image" Target="../media/image9.png"/><Relationship Id="rId7" Type="http://schemas.openxmlformats.org/officeDocument/2006/relationships/oleObject" Target="../embeddings/oleObject21.bin"/><Relationship Id="rId8" Type="http://schemas.openxmlformats.org/officeDocument/2006/relationships/image" Target="../media/image10.png"/><Relationship Id="rId9" Type="http://schemas.openxmlformats.org/officeDocument/2006/relationships/oleObject" Target="../embeddings/oleObject22.bin"/><Relationship Id="rId10"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20.wmf"/><Relationship Id="rId5" Type="http://schemas.openxmlformats.org/officeDocument/2006/relationships/oleObject" Target="../embeddings/oleObject26.bin"/><Relationship Id="rId6" Type="http://schemas.openxmlformats.org/officeDocument/2006/relationships/image" Target="../media/image21.wmf"/><Relationship Id="rId7" Type="http://schemas.openxmlformats.org/officeDocument/2006/relationships/oleObject" Target="../embeddings/oleObject27.bin"/><Relationship Id="rId8" Type="http://schemas.openxmlformats.org/officeDocument/2006/relationships/image" Target="../media/image22.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idx="4294967295"/>
          </p:nvPr>
        </p:nvSpPr>
        <p:spPr>
          <a:xfrm>
            <a:off x="758825" y="844550"/>
            <a:ext cx="7772400" cy="1470025"/>
          </a:xfrm>
        </p:spPr>
        <p:txBody>
          <a:bodyPr/>
          <a:lstStyle/>
          <a:p>
            <a:pPr eaLnBrk="1" hangingPunct="1"/>
            <a:r>
              <a:rPr lang="en-US" b="1" smtClean="0">
                <a:solidFill>
                  <a:schemeClr val="accent2"/>
                </a:solidFill>
                <a:latin typeface="Calibri" pitchFamily="34" charset="0"/>
              </a:rPr>
              <a:t>Chemistry 2</a:t>
            </a:r>
          </a:p>
        </p:txBody>
      </p:sp>
      <p:sp>
        <p:nvSpPr>
          <p:cNvPr id="19459" name="Rectangle 3"/>
          <p:cNvSpPr>
            <a:spLocks noGrp="1" noChangeArrowheads="1"/>
          </p:cNvSpPr>
          <p:nvPr>
            <p:ph type="subTitle" idx="4294967295"/>
          </p:nvPr>
        </p:nvSpPr>
        <p:spPr>
          <a:xfrm>
            <a:off x="561975" y="2420938"/>
            <a:ext cx="7848600" cy="1752600"/>
          </a:xfrm>
        </p:spPr>
        <p:txBody>
          <a:bodyPr/>
          <a:lstStyle/>
          <a:p>
            <a:pPr marL="0" indent="0" algn="ctr" eaLnBrk="1" hangingPunct="1">
              <a:buFontTx/>
              <a:buNone/>
            </a:pPr>
            <a:r>
              <a:rPr lang="en-US" b="1" smtClean="0">
                <a:latin typeface="Calibri" pitchFamily="34" charset="0"/>
              </a:rPr>
              <a:t>Lecture 4 </a:t>
            </a:r>
          </a:p>
          <a:p>
            <a:pPr marL="0" indent="0" algn="ctr" eaLnBrk="1" hangingPunct="1">
              <a:buFontTx/>
              <a:buNone/>
            </a:pPr>
            <a:r>
              <a:rPr lang="en-US" b="1" i="1" smtClean="0">
                <a:latin typeface="Calibri" pitchFamily="34" charset="0"/>
              </a:rPr>
              <a:t>Quantitative MO Theory for Beginners:</a:t>
            </a:r>
          </a:p>
          <a:p>
            <a:pPr marL="0" indent="0" algn="ctr" eaLnBrk="1" hangingPunct="1">
              <a:buFontTx/>
              <a:buNone/>
            </a:pPr>
            <a:r>
              <a:rPr lang="en-US" b="1" i="1" smtClean="0">
                <a:latin typeface="Calibri" pitchFamily="34" charset="0"/>
              </a:rPr>
              <a:t>Cyclic </a:t>
            </a:r>
            <a:r>
              <a:rPr lang="en-US" b="1" i="1" smtClean="0">
                <a:latin typeface="Symbol" pitchFamily="18" charset="2"/>
              </a:rPr>
              <a:t>p</a:t>
            </a:r>
            <a:r>
              <a:rPr lang="en-US" b="1" i="1" smtClean="0">
                <a:latin typeface="Calibri" pitchFamily="34" charset="0"/>
              </a:rPr>
              <a:t> Systems</a:t>
            </a:r>
          </a:p>
        </p:txBody>
      </p:sp>
      <p:pic>
        <p:nvPicPr>
          <p:cNvPr id="19460" name="Picture 5" descr="newlogo"/>
          <p:cNvPicPr>
            <a:picLocks noChangeAspect="1" noChangeArrowheads="1"/>
          </p:cNvPicPr>
          <p:nvPr/>
        </p:nvPicPr>
        <p:blipFill>
          <a:blip r:embed="rId2" cstate="print"/>
          <a:srcRect/>
          <a:stretch>
            <a:fillRect/>
          </a:stretch>
        </p:blipFill>
        <p:spPr bwMode="auto">
          <a:xfrm>
            <a:off x="2705100" y="4597400"/>
            <a:ext cx="3302000" cy="13081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0" y="1643063"/>
          <a:ext cx="9144000" cy="2938462"/>
        </p:xfrm>
        <a:graphic>
          <a:graphicData uri="http://schemas.openxmlformats.org/presentationml/2006/ole">
            <mc:AlternateContent xmlns:mc="http://schemas.openxmlformats.org/markup-compatibility/2006">
              <mc:Choice xmlns:v="urn:schemas-microsoft-com:vml" Requires="v">
                <p:oleObj spid="_x0000_s8218" name="Equation" r:id="rId3" imgW="3593880" imgH="1155600" progId="Equation.3">
                  <p:embed/>
                </p:oleObj>
              </mc:Choice>
              <mc:Fallback>
                <p:oleObj name="Equation" r:id="rId3" imgW="3593880" imgH="1155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43063"/>
                        <a:ext cx="9144000"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196" name="Rectangle 3"/>
          <p:cNvSpPr>
            <a:spLocks noGrp="1" noChangeArrowheads="1"/>
          </p:cNvSpPr>
          <p:nvPr>
            <p:ph type="title"/>
          </p:nvPr>
        </p:nvSpPr>
        <p:spPr>
          <a:xfrm>
            <a:off x="457200" y="-17463"/>
            <a:ext cx="8229600" cy="1143001"/>
          </a:xfrm>
          <a:noFill/>
        </p:spPr>
        <p:txBody>
          <a:bodyPr/>
          <a:lstStyle/>
          <a:p>
            <a:pPr eaLnBrk="1" hangingPunct="1"/>
            <a:r>
              <a:rPr lang="en-US" b="1" i="1" smtClean="0">
                <a:solidFill>
                  <a:schemeClr val="accent2"/>
                </a:solidFill>
                <a:latin typeface="Calibri" pitchFamily="34" charset="0"/>
              </a:rPr>
              <a:t>orbital energies</a:t>
            </a:r>
          </a:p>
        </p:txBody>
      </p:sp>
      <p:graphicFrame>
        <p:nvGraphicFramePr>
          <p:cNvPr id="8195" name="Object 8"/>
          <p:cNvGraphicFramePr>
            <a:graphicFrameLocks noChangeAspect="1"/>
          </p:cNvGraphicFramePr>
          <p:nvPr/>
        </p:nvGraphicFramePr>
        <p:xfrm>
          <a:off x="2195513" y="4797425"/>
          <a:ext cx="5137150" cy="1443038"/>
        </p:xfrm>
        <a:graphic>
          <a:graphicData uri="http://schemas.openxmlformats.org/presentationml/2006/ole">
            <mc:AlternateContent xmlns:mc="http://schemas.openxmlformats.org/markup-compatibility/2006">
              <mc:Choice xmlns:v="urn:schemas-microsoft-com:vml" Requires="v">
                <p:oleObj spid="_x0000_s8219" name="Equation" r:id="rId5" imgW="1536480" imgH="431640" progId="Equation.3">
                  <p:embed/>
                </p:oleObj>
              </mc:Choice>
              <mc:Fallback>
                <p:oleObj name="Equation" r:id="rId5" imgW="1536480" imgH="43164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4797425"/>
                        <a:ext cx="5137150" cy="14430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7" name="Text Box 9"/>
          <p:cNvSpPr txBox="1">
            <a:spLocks noChangeArrowheads="1"/>
          </p:cNvSpPr>
          <p:nvPr/>
        </p:nvSpPr>
        <p:spPr bwMode="auto">
          <a:xfrm>
            <a:off x="3708400" y="1133475"/>
            <a:ext cx="3278188" cy="641350"/>
          </a:xfrm>
          <a:prstGeom prst="rect">
            <a:avLst/>
          </a:prstGeom>
          <a:noFill/>
          <a:ln w="9525">
            <a:noFill/>
            <a:miter lim="800000"/>
            <a:headEnd/>
            <a:tailEnd/>
          </a:ln>
        </p:spPr>
        <p:txBody>
          <a:bodyPr wrap="none">
            <a:spAutoFit/>
          </a:bodyPr>
          <a:lstStyle/>
          <a:p>
            <a:r>
              <a:rPr lang="en-US" baseline="0">
                <a:latin typeface="Calibri" pitchFamily="34" charset="0"/>
              </a:rPr>
              <a:t>Coefficients of p orbitals given by</a:t>
            </a:r>
          </a:p>
          <a:p>
            <a:r>
              <a:rPr lang="en-US" baseline="0">
                <a:latin typeface="Calibri" pitchFamily="34" charset="0"/>
              </a:rPr>
              <a:t>Particle-on-a-ring wavefunction</a:t>
            </a:r>
          </a:p>
        </p:txBody>
      </p:sp>
      <p:sp>
        <p:nvSpPr>
          <p:cNvPr id="8198" name="Line 10"/>
          <p:cNvSpPr>
            <a:spLocks noChangeShapeType="1"/>
          </p:cNvSpPr>
          <p:nvPr/>
        </p:nvSpPr>
        <p:spPr bwMode="auto">
          <a:xfrm flipH="1">
            <a:off x="2051050" y="1844675"/>
            <a:ext cx="1944688" cy="792163"/>
          </a:xfrm>
          <a:prstGeom prst="line">
            <a:avLst/>
          </a:prstGeom>
          <a:noFill/>
          <a:ln w="38100">
            <a:solidFill>
              <a:srgbClr val="CC0000"/>
            </a:solidFill>
            <a:round/>
            <a:headEnd/>
            <a:tailEnd type="triangle" w="med" len="med"/>
          </a:ln>
        </p:spPr>
        <p:txBody>
          <a:bodyPr/>
          <a:lstStyle/>
          <a:p>
            <a:endParaRPr lang="en-US"/>
          </a:p>
        </p:txBody>
      </p:sp>
      <p:sp>
        <p:nvSpPr>
          <p:cNvPr id="8199" name="Line 11"/>
          <p:cNvSpPr>
            <a:spLocks noChangeShapeType="1"/>
          </p:cNvSpPr>
          <p:nvPr/>
        </p:nvSpPr>
        <p:spPr bwMode="auto">
          <a:xfrm flipH="1">
            <a:off x="2987675" y="1916113"/>
            <a:ext cx="1152525" cy="720725"/>
          </a:xfrm>
          <a:prstGeom prst="line">
            <a:avLst/>
          </a:prstGeom>
          <a:noFill/>
          <a:ln w="38100">
            <a:solidFill>
              <a:srgbClr val="CC0000"/>
            </a:solidFill>
            <a:round/>
            <a:headEnd/>
            <a:tailEnd type="triangle" w="med" len="med"/>
          </a:ln>
        </p:spPr>
        <p:txBody>
          <a:bodyPr/>
          <a:lstStyle/>
          <a:p>
            <a:endParaRPr lang="en-US"/>
          </a:p>
        </p:txBody>
      </p:sp>
      <p:sp>
        <p:nvSpPr>
          <p:cNvPr id="8200" name="Line 12"/>
          <p:cNvSpPr>
            <a:spLocks noChangeShapeType="1"/>
          </p:cNvSpPr>
          <p:nvPr/>
        </p:nvSpPr>
        <p:spPr bwMode="auto">
          <a:xfrm flipH="1">
            <a:off x="4356100" y="1989138"/>
            <a:ext cx="0" cy="647700"/>
          </a:xfrm>
          <a:prstGeom prst="line">
            <a:avLst/>
          </a:prstGeom>
          <a:noFill/>
          <a:ln w="38100">
            <a:solidFill>
              <a:srgbClr val="CC0000"/>
            </a:solidFill>
            <a:round/>
            <a:headEnd/>
            <a:tailEnd type="triangle" w="med" len="med"/>
          </a:ln>
        </p:spPr>
        <p:txBody>
          <a:bodyPr/>
          <a:lstStyle/>
          <a:p>
            <a:endParaRPr lang="en-US"/>
          </a:p>
        </p:txBody>
      </p:sp>
      <p:sp>
        <p:nvSpPr>
          <p:cNvPr id="8201" name="Line 13"/>
          <p:cNvSpPr>
            <a:spLocks noChangeShapeType="1"/>
          </p:cNvSpPr>
          <p:nvPr/>
        </p:nvSpPr>
        <p:spPr bwMode="auto">
          <a:xfrm flipH="1">
            <a:off x="5651500" y="1844675"/>
            <a:ext cx="0" cy="792163"/>
          </a:xfrm>
          <a:prstGeom prst="line">
            <a:avLst/>
          </a:prstGeom>
          <a:noFill/>
          <a:ln w="38100">
            <a:solidFill>
              <a:srgbClr val="CC0000"/>
            </a:solidFill>
            <a:round/>
            <a:headEnd/>
            <a:tailEnd type="triangle" w="med" len="med"/>
          </a:ln>
        </p:spPr>
        <p:txBody>
          <a:bodyPr/>
          <a:lstStyle/>
          <a:p>
            <a:endParaRPr lang="en-US"/>
          </a:p>
        </p:txBody>
      </p:sp>
      <p:sp>
        <p:nvSpPr>
          <p:cNvPr id="8202" name="Line 14"/>
          <p:cNvSpPr>
            <a:spLocks noChangeShapeType="1"/>
          </p:cNvSpPr>
          <p:nvPr/>
        </p:nvSpPr>
        <p:spPr bwMode="auto">
          <a:xfrm>
            <a:off x="6084888" y="1844675"/>
            <a:ext cx="431800" cy="792163"/>
          </a:xfrm>
          <a:prstGeom prst="line">
            <a:avLst/>
          </a:prstGeom>
          <a:noFill/>
          <a:ln w="38100">
            <a:solidFill>
              <a:srgbClr val="CC0000"/>
            </a:solidFill>
            <a:round/>
            <a:headEnd/>
            <a:tailEnd type="triangle" w="med" len="med"/>
          </a:ln>
        </p:spPr>
        <p:txBody>
          <a:bodyPr/>
          <a:lstStyle/>
          <a:p>
            <a:endParaRPr lang="en-US"/>
          </a:p>
        </p:txBody>
      </p:sp>
      <p:sp>
        <p:nvSpPr>
          <p:cNvPr id="8203" name="Line 15"/>
          <p:cNvSpPr>
            <a:spLocks noChangeShapeType="1"/>
          </p:cNvSpPr>
          <p:nvPr/>
        </p:nvSpPr>
        <p:spPr bwMode="auto">
          <a:xfrm>
            <a:off x="6732588" y="1844675"/>
            <a:ext cx="1295400" cy="863600"/>
          </a:xfrm>
          <a:prstGeom prst="line">
            <a:avLst/>
          </a:prstGeom>
          <a:noFill/>
          <a:ln w="38100">
            <a:solidFill>
              <a:srgbClr val="CC0000"/>
            </a:solidFill>
            <a:round/>
            <a:headEnd/>
            <a:tailEnd type="triangle" w="med" len="med"/>
          </a:ln>
        </p:spPr>
        <p:txBody>
          <a:bodyPr/>
          <a:lstStyle/>
          <a:p>
            <a:endParaRPr lang="en-US"/>
          </a:p>
        </p:txBody>
      </p:sp>
      <p:sp>
        <p:nvSpPr>
          <p:cNvPr id="8204" name="Text Box 20"/>
          <p:cNvSpPr txBox="1">
            <a:spLocks noChangeArrowheads="1"/>
          </p:cNvSpPr>
          <p:nvPr/>
        </p:nvSpPr>
        <p:spPr bwMode="auto">
          <a:xfrm>
            <a:off x="4048125" y="3744913"/>
            <a:ext cx="3962400" cy="366712"/>
          </a:xfrm>
          <a:prstGeom prst="rect">
            <a:avLst/>
          </a:prstGeom>
          <a:noFill/>
          <a:ln w="9525">
            <a:noFill/>
            <a:miter lim="800000"/>
            <a:headEnd/>
            <a:tailEnd/>
          </a:ln>
        </p:spPr>
        <p:txBody>
          <a:bodyPr wrap="none">
            <a:spAutoFit/>
          </a:bodyPr>
          <a:lstStyle/>
          <a:p>
            <a:r>
              <a:rPr lang="en-US" baseline="0" dirty="0">
                <a:latin typeface="Calibri" pitchFamily="34" charset="0"/>
              </a:rPr>
              <a:t>for benzene, see appendix for derivation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8194"/>
                                        </p:tgtEl>
                                        <p:attrNameLst>
                                          <p:attrName>style.opacity</p:attrName>
                                        </p:attrNameLst>
                                      </p:cBhvr>
                                      <p:to>
                                        <p:strVal val="0.5"/>
                                      </p:to>
                                    </p:set>
                                    <p:animEffect filter="image" prLst="opacity: 0.5">
                                      <p:cBhvr rctx="IE">
                                        <p:cTn id="7" dur="indefinite"/>
                                        <p:tgtEl>
                                          <p:spTgt spid="8194"/>
                                        </p:tgtEl>
                                      </p:cBhvr>
                                    </p:animEffect>
                                  </p:childTnLst>
                                </p:cTn>
                              </p:par>
                              <p:par>
                                <p:cTn id="8" presetID="9" presetClass="emph" presetSubtype="0" grpId="0" nodeType="withEffect">
                                  <p:stCondLst>
                                    <p:cond delay="0"/>
                                  </p:stCondLst>
                                  <p:childTnLst>
                                    <p:set>
                                      <p:cBhvr rctx="PPT">
                                        <p:cTn id="9" dur="indefinite"/>
                                        <p:tgtEl>
                                          <p:spTgt spid="8204"/>
                                        </p:tgtEl>
                                        <p:attrNameLst>
                                          <p:attrName>style.opacity</p:attrName>
                                        </p:attrNameLst>
                                      </p:cBhvr>
                                      <p:to>
                                        <p:strVal val="0.5"/>
                                      </p:to>
                                    </p:set>
                                    <p:animEffect filter="image" prLst="opacity: 0.5">
                                      <p:cBhvr rctx="IE">
                                        <p:cTn id="10" dur="indefinite"/>
                                        <p:tgtEl>
                                          <p:spTgt spid="8204"/>
                                        </p:tgtEl>
                                      </p:cBhvr>
                                    </p:animEffect>
                                  </p:childTnLst>
                                </p:cTn>
                              </p:par>
                              <p:par>
                                <p:cTn id="11" presetID="9" presetClass="emph" presetSubtype="0" grpId="0" nodeType="withEffect">
                                  <p:stCondLst>
                                    <p:cond delay="0"/>
                                  </p:stCondLst>
                                  <p:childTnLst>
                                    <p:set>
                                      <p:cBhvr rctx="PPT">
                                        <p:cTn id="12" dur="indefinite"/>
                                        <p:tgtEl>
                                          <p:spTgt spid="8197"/>
                                        </p:tgtEl>
                                        <p:attrNameLst>
                                          <p:attrName>style.opacity</p:attrName>
                                        </p:attrNameLst>
                                      </p:cBhvr>
                                      <p:to>
                                        <p:strVal val="0.5"/>
                                      </p:to>
                                    </p:set>
                                    <p:animEffect filter="image" prLst="opacity: 0.5">
                                      <p:cBhvr rctx="IE">
                                        <p:cTn id="13" dur="indefinite"/>
                                        <p:tgtEl>
                                          <p:spTgt spid="8197"/>
                                        </p:tgtEl>
                                      </p:cBhvr>
                                    </p:animEffect>
                                  </p:childTnLst>
                                </p:cTn>
                              </p:par>
                              <p:par>
                                <p:cTn id="14" presetID="9" presetClass="emph" presetSubtype="0" grpId="0" nodeType="withEffect">
                                  <p:stCondLst>
                                    <p:cond delay="0"/>
                                  </p:stCondLst>
                                  <p:childTnLst>
                                    <p:set>
                                      <p:cBhvr rctx="PPT">
                                        <p:cTn id="15" dur="indefinite"/>
                                        <p:tgtEl>
                                          <p:spTgt spid="8198"/>
                                        </p:tgtEl>
                                        <p:attrNameLst>
                                          <p:attrName>style.opacity</p:attrName>
                                        </p:attrNameLst>
                                      </p:cBhvr>
                                      <p:to>
                                        <p:strVal val="0.5"/>
                                      </p:to>
                                    </p:set>
                                    <p:animEffect filter="image" prLst="opacity: 0.5">
                                      <p:cBhvr rctx="IE">
                                        <p:cTn id="16" dur="indefinite"/>
                                        <p:tgtEl>
                                          <p:spTgt spid="8198"/>
                                        </p:tgtEl>
                                      </p:cBhvr>
                                    </p:animEffect>
                                  </p:childTnLst>
                                </p:cTn>
                              </p:par>
                              <p:par>
                                <p:cTn id="17" presetID="9" presetClass="emph" presetSubtype="0" grpId="0" nodeType="withEffect">
                                  <p:stCondLst>
                                    <p:cond delay="0"/>
                                  </p:stCondLst>
                                  <p:childTnLst>
                                    <p:set>
                                      <p:cBhvr rctx="PPT">
                                        <p:cTn id="18" dur="indefinite"/>
                                        <p:tgtEl>
                                          <p:spTgt spid="8199"/>
                                        </p:tgtEl>
                                        <p:attrNameLst>
                                          <p:attrName>style.opacity</p:attrName>
                                        </p:attrNameLst>
                                      </p:cBhvr>
                                      <p:to>
                                        <p:strVal val="0.5"/>
                                      </p:to>
                                    </p:set>
                                    <p:animEffect filter="image" prLst="opacity: 0.5">
                                      <p:cBhvr rctx="IE">
                                        <p:cTn id="19" dur="indefinite"/>
                                        <p:tgtEl>
                                          <p:spTgt spid="8199"/>
                                        </p:tgtEl>
                                      </p:cBhvr>
                                    </p:animEffect>
                                  </p:childTnLst>
                                </p:cTn>
                              </p:par>
                              <p:par>
                                <p:cTn id="20" presetID="9" presetClass="emph" presetSubtype="0" grpId="0" nodeType="withEffect">
                                  <p:stCondLst>
                                    <p:cond delay="0"/>
                                  </p:stCondLst>
                                  <p:childTnLst>
                                    <p:set>
                                      <p:cBhvr rctx="PPT">
                                        <p:cTn id="21" dur="indefinite"/>
                                        <p:tgtEl>
                                          <p:spTgt spid="8200"/>
                                        </p:tgtEl>
                                        <p:attrNameLst>
                                          <p:attrName>style.opacity</p:attrName>
                                        </p:attrNameLst>
                                      </p:cBhvr>
                                      <p:to>
                                        <p:strVal val="0.5"/>
                                      </p:to>
                                    </p:set>
                                    <p:animEffect filter="image" prLst="opacity: 0.5">
                                      <p:cBhvr rctx="IE">
                                        <p:cTn id="22" dur="indefinite"/>
                                        <p:tgtEl>
                                          <p:spTgt spid="8200"/>
                                        </p:tgtEl>
                                      </p:cBhvr>
                                    </p:animEffect>
                                  </p:childTnLst>
                                </p:cTn>
                              </p:par>
                              <p:par>
                                <p:cTn id="23" presetID="9" presetClass="emph" presetSubtype="0" grpId="0" nodeType="withEffect">
                                  <p:stCondLst>
                                    <p:cond delay="0"/>
                                  </p:stCondLst>
                                  <p:childTnLst>
                                    <p:set>
                                      <p:cBhvr rctx="PPT">
                                        <p:cTn id="24" dur="indefinite"/>
                                        <p:tgtEl>
                                          <p:spTgt spid="8201"/>
                                        </p:tgtEl>
                                        <p:attrNameLst>
                                          <p:attrName>style.opacity</p:attrName>
                                        </p:attrNameLst>
                                      </p:cBhvr>
                                      <p:to>
                                        <p:strVal val="0.5"/>
                                      </p:to>
                                    </p:set>
                                    <p:animEffect filter="image" prLst="opacity: 0.5">
                                      <p:cBhvr rctx="IE">
                                        <p:cTn id="25" dur="indefinite"/>
                                        <p:tgtEl>
                                          <p:spTgt spid="8201"/>
                                        </p:tgtEl>
                                      </p:cBhvr>
                                    </p:animEffect>
                                  </p:childTnLst>
                                </p:cTn>
                              </p:par>
                              <p:par>
                                <p:cTn id="26" presetID="9" presetClass="emph" presetSubtype="0" grpId="0" nodeType="withEffect">
                                  <p:stCondLst>
                                    <p:cond delay="0"/>
                                  </p:stCondLst>
                                  <p:childTnLst>
                                    <p:set>
                                      <p:cBhvr rctx="PPT">
                                        <p:cTn id="27" dur="indefinite"/>
                                        <p:tgtEl>
                                          <p:spTgt spid="8202"/>
                                        </p:tgtEl>
                                        <p:attrNameLst>
                                          <p:attrName>style.opacity</p:attrName>
                                        </p:attrNameLst>
                                      </p:cBhvr>
                                      <p:to>
                                        <p:strVal val="0.5"/>
                                      </p:to>
                                    </p:set>
                                    <p:animEffect filter="image" prLst="opacity: 0.5">
                                      <p:cBhvr rctx="IE">
                                        <p:cTn id="28" dur="indefinite"/>
                                        <p:tgtEl>
                                          <p:spTgt spid="8202"/>
                                        </p:tgtEl>
                                      </p:cBhvr>
                                    </p:animEffect>
                                  </p:childTnLst>
                                </p:cTn>
                              </p:par>
                              <p:par>
                                <p:cTn id="29" presetID="9" presetClass="emph" presetSubtype="0" grpId="0" nodeType="withEffect">
                                  <p:stCondLst>
                                    <p:cond delay="0"/>
                                  </p:stCondLst>
                                  <p:childTnLst>
                                    <p:set>
                                      <p:cBhvr rctx="PPT">
                                        <p:cTn id="30" dur="indefinite"/>
                                        <p:tgtEl>
                                          <p:spTgt spid="8203"/>
                                        </p:tgtEl>
                                        <p:attrNameLst>
                                          <p:attrName>style.opacity</p:attrName>
                                        </p:attrNameLst>
                                      </p:cBhvr>
                                      <p:to>
                                        <p:strVal val="0.5"/>
                                      </p:to>
                                    </p:set>
                                    <p:animEffect filter="image" prLst="opacity: 0.5">
                                      <p:cBhvr rctx="IE">
                                        <p:cTn id="31" dur="indefinite"/>
                                        <p:tgtEl>
                                          <p:spTgt spid="8203"/>
                                        </p:tgtEl>
                                      </p:cBhvr>
                                    </p:animEffect>
                                  </p:childTnLst>
                                </p:cTn>
                              </p:par>
                              <p:par>
                                <p:cTn id="32" presetID="10" presetClass="entr" presetSubtype="0" fill="hold" nodeType="withEffect">
                                  <p:stCondLst>
                                    <p:cond delay="0"/>
                                  </p:stCondLst>
                                  <p:childTnLst>
                                    <p:set>
                                      <p:cBhvr>
                                        <p:cTn id="33" dur="1" fill="hold">
                                          <p:stCondLst>
                                            <p:cond delay="0"/>
                                          </p:stCondLst>
                                        </p:cTn>
                                        <p:tgtEl>
                                          <p:spTgt spid="8195"/>
                                        </p:tgtEl>
                                        <p:attrNameLst>
                                          <p:attrName>style.visibility</p:attrName>
                                        </p:attrNameLst>
                                      </p:cBhvr>
                                      <p:to>
                                        <p:strVal val="visible"/>
                                      </p:to>
                                    </p:set>
                                    <p:animEffect transition="in" filter="fade">
                                      <p:cBhvr>
                                        <p:cTn id="34"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animBg="1"/>
      <p:bldP spid="8199" grpId="0" animBg="1"/>
      <p:bldP spid="8200" grpId="0" animBg="1"/>
      <p:bldP spid="8201" grpId="0" animBg="1"/>
      <p:bldP spid="8202" grpId="0" animBg="1"/>
      <p:bldP spid="8203" grpId="0" animBg="1"/>
      <p:bldP spid="82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Rectangle 4"/>
          <p:cNvSpPr>
            <a:spLocks noGrp="1" noChangeArrowheads="1"/>
          </p:cNvSpPr>
          <p:nvPr>
            <p:ph type="title"/>
          </p:nvPr>
        </p:nvSpPr>
        <p:spPr>
          <a:xfrm>
            <a:off x="468313" y="0"/>
            <a:ext cx="8229600" cy="1143000"/>
          </a:xfrm>
          <a:noFill/>
        </p:spPr>
        <p:txBody>
          <a:bodyPr/>
          <a:lstStyle/>
          <a:p>
            <a:pPr eaLnBrk="1" hangingPunct="1"/>
            <a:r>
              <a:rPr lang="en-US" b="1" i="1" smtClean="0">
                <a:solidFill>
                  <a:schemeClr val="accent2"/>
                </a:solidFill>
                <a:latin typeface="Symbol" pitchFamily="18" charset="2"/>
              </a:rPr>
              <a:t>p </a:t>
            </a:r>
            <a:r>
              <a:rPr lang="en-US" b="1" i="1" smtClean="0">
                <a:solidFill>
                  <a:schemeClr val="accent2"/>
                </a:solidFill>
                <a:latin typeface="Calibri" pitchFamily="34" charset="0"/>
              </a:rPr>
              <a:t>orbitals of benzene</a:t>
            </a:r>
          </a:p>
        </p:txBody>
      </p:sp>
      <p:sp>
        <p:nvSpPr>
          <p:cNvPr id="9226" name="Line 7"/>
          <p:cNvSpPr>
            <a:spLocks noChangeShapeType="1"/>
          </p:cNvSpPr>
          <p:nvPr/>
        </p:nvSpPr>
        <p:spPr bwMode="auto">
          <a:xfrm>
            <a:off x="468313" y="3817938"/>
            <a:ext cx="576262" cy="0"/>
          </a:xfrm>
          <a:prstGeom prst="line">
            <a:avLst/>
          </a:prstGeom>
          <a:noFill/>
          <a:ln w="38100">
            <a:solidFill>
              <a:schemeClr val="tx1"/>
            </a:solidFill>
            <a:round/>
            <a:headEnd/>
            <a:tailEnd/>
          </a:ln>
        </p:spPr>
        <p:txBody>
          <a:bodyPr/>
          <a:lstStyle/>
          <a:p>
            <a:endParaRPr lang="en-US"/>
          </a:p>
        </p:txBody>
      </p:sp>
      <p:sp>
        <p:nvSpPr>
          <p:cNvPr id="9227" name="Line 8"/>
          <p:cNvSpPr>
            <a:spLocks noChangeShapeType="1"/>
          </p:cNvSpPr>
          <p:nvPr/>
        </p:nvSpPr>
        <p:spPr bwMode="auto">
          <a:xfrm>
            <a:off x="1163638" y="3817938"/>
            <a:ext cx="576262" cy="0"/>
          </a:xfrm>
          <a:prstGeom prst="line">
            <a:avLst/>
          </a:prstGeom>
          <a:noFill/>
          <a:ln w="38100">
            <a:solidFill>
              <a:schemeClr val="tx1"/>
            </a:solidFill>
            <a:round/>
            <a:headEnd/>
            <a:tailEnd/>
          </a:ln>
        </p:spPr>
        <p:txBody>
          <a:bodyPr/>
          <a:lstStyle/>
          <a:p>
            <a:endParaRPr lang="en-US"/>
          </a:p>
        </p:txBody>
      </p:sp>
      <p:sp>
        <p:nvSpPr>
          <p:cNvPr id="9228" name="Line 9"/>
          <p:cNvSpPr>
            <a:spLocks noChangeShapeType="1"/>
          </p:cNvSpPr>
          <p:nvPr/>
        </p:nvSpPr>
        <p:spPr bwMode="auto">
          <a:xfrm>
            <a:off x="1860550" y="3817938"/>
            <a:ext cx="576263" cy="0"/>
          </a:xfrm>
          <a:prstGeom prst="line">
            <a:avLst/>
          </a:prstGeom>
          <a:noFill/>
          <a:ln w="38100">
            <a:solidFill>
              <a:schemeClr val="tx1"/>
            </a:solidFill>
            <a:round/>
            <a:headEnd/>
            <a:tailEnd/>
          </a:ln>
        </p:spPr>
        <p:txBody>
          <a:bodyPr/>
          <a:lstStyle/>
          <a:p>
            <a:endParaRPr lang="en-US"/>
          </a:p>
        </p:txBody>
      </p:sp>
      <p:sp>
        <p:nvSpPr>
          <p:cNvPr id="9229" name="Line 10"/>
          <p:cNvSpPr>
            <a:spLocks noChangeShapeType="1"/>
          </p:cNvSpPr>
          <p:nvPr/>
        </p:nvSpPr>
        <p:spPr bwMode="auto">
          <a:xfrm>
            <a:off x="2557463" y="3817938"/>
            <a:ext cx="576262" cy="0"/>
          </a:xfrm>
          <a:prstGeom prst="line">
            <a:avLst/>
          </a:prstGeom>
          <a:noFill/>
          <a:ln w="38100">
            <a:solidFill>
              <a:schemeClr val="tx1"/>
            </a:solidFill>
            <a:round/>
            <a:headEnd/>
            <a:tailEnd/>
          </a:ln>
        </p:spPr>
        <p:txBody>
          <a:bodyPr/>
          <a:lstStyle/>
          <a:p>
            <a:endParaRPr lang="en-US"/>
          </a:p>
        </p:txBody>
      </p:sp>
      <p:sp>
        <p:nvSpPr>
          <p:cNvPr id="9230" name="Text Box 11"/>
          <p:cNvSpPr txBox="1">
            <a:spLocks noChangeArrowheads="1"/>
          </p:cNvSpPr>
          <p:nvPr/>
        </p:nvSpPr>
        <p:spPr bwMode="auto">
          <a:xfrm>
            <a:off x="612775" y="4321175"/>
            <a:ext cx="2235200" cy="915988"/>
          </a:xfrm>
          <a:prstGeom prst="rect">
            <a:avLst/>
          </a:prstGeom>
          <a:noFill/>
          <a:ln w="9525">
            <a:noFill/>
            <a:miter lim="800000"/>
            <a:headEnd/>
            <a:tailEnd/>
          </a:ln>
        </p:spPr>
        <p:txBody>
          <a:bodyPr wrap="none">
            <a:spAutoFit/>
          </a:bodyPr>
          <a:lstStyle/>
          <a:p>
            <a:r>
              <a:rPr lang="en-US" baseline="0">
                <a:latin typeface="Calibri" pitchFamily="34" charset="0"/>
              </a:rPr>
              <a:t>The six p orbitals all </a:t>
            </a:r>
          </a:p>
          <a:p>
            <a:r>
              <a:rPr lang="en-US" baseline="0">
                <a:latin typeface="Calibri" pitchFamily="34" charset="0"/>
              </a:rPr>
              <a:t>have the same energy</a:t>
            </a:r>
          </a:p>
          <a:p>
            <a:r>
              <a:rPr lang="en-US" baseline="0">
                <a:latin typeface="Calibri" pitchFamily="34" charset="0"/>
              </a:rPr>
              <a:t>… interact and mix</a:t>
            </a:r>
          </a:p>
        </p:txBody>
      </p:sp>
      <p:sp>
        <p:nvSpPr>
          <p:cNvPr id="9231" name="Line 12"/>
          <p:cNvSpPr>
            <a:spLocks noChangeShapeType="1"/>
          </p:cNvSpPr>
          <p:nvPr/>
        </p:nvSpPr>
        <p:spPr bwMode="auto">
          <a:xfrm>
            <a:off x="3924300" y="5976938"/>
            <a:ext cx="576263" cy="0"/>
          </a:xfrm>
          <a:prstGeom prst="line">
            <a:avLst/>
          </a:prstGeom>
          <a:noFill/>
          <a:ln w="38100">
            <a:solidFill>
              <a:schemeClr val="tx1"/>
            </a:solidFill>
            <a:round/>
            <a:headEnd/>
            <a:tailEnd/>
          </a:ln>
        </p:spPr>
        <p:txBody>
          <a:bodyPr/>
          <a:lstStyle/>
          <a:p>
            <a:endParaRPr lang="en-US"/>
          </a:p>
        </p:txBody>
      </p:sp>
      <p:sp>
        <p:nvSpPr>
          <p:cNvPr id="9232" name="Line 13"/>
          <p:cNvSpPr>
            <a:spLocks noChangeShapeType="1"/>
          </p:cNvSpPr>
          <p:nvPr/>
        </p:nvSpPr>
        <p:spPr bwMode="auto">
          <a:xfrm>
            <a:off x="3924300" y="4537075"/>
            <a:ext cx="576263" cy="0"/>
          </a:xfrm>
          <a:prstGeom prst="line">
            <a:avLst/>
          </a:prstGeom>
          <a:noFill/>
          <a:ln w="38100">
            <a:solidFill>
              <a:schemeClr val="tx1"/>
            </a:solidFill>
            <a:round/>
            <a:headEnd/>
            <a:tailEnd/>
          </a:ln>
        </p:spPr>
        <p:txBody>
          <a:bodyPr/>
          <a:lstStyle/>
          <a:p>
            <a:endParaRPr lang="en-US"/>
          </a:p>
        </p:txBody>
      </p:sp>
      <p:sp>
        <p:nvSpPr>
          <p:cNvPr id="9233" name="Line 14"/>
          <p:cNvSpPr>
            <a:spLocks noChangeShapeType="1"/>
          </p:cNvSpPr>
          <p:nvPr/>
        </p:nvSpPr>
        <p:spPr bwMode="auto">
          <a:xfrm>
            <a:off x="3924300" y="3097213"/>
            <a:ext cx="576263" cy="0"/>
          </a:xfrm>
          <a:prstGeom prst="line">
            <a:avLst/>
          </a:prstGeom>
          <a:noFill/>
          <a:ln w="38100">
            <a:solidFill>
              <a:schemeClr val="tx1"/>
            </a:solidFill>
            <a:round/>
            <a:headEnd/>
            <a:tailEnd/>
          </a:ln>
        </p:spPr>
        <p:txBody>
          <a:bodyPr/>
          <a:lstStyle/>
          <a:p>
            <a:endParaRPr lang="en-US"/>
          </a:p>
        </p:txBody>
      </p:sp>
      <p:sp>
        <p:nvSpPr>
          <p:cNvPr id="9234" name="Line 15"/>
          <p:cNvSpPr>
            <a:spLocks noChangeShapeType="1"/>
          </p:cNvSpPr>
          <p:nvPr/>
        </p:nvSpPr>
        <p:spPr bwMode="auto">
          <a:xfrm>
            <a:off x="3924300" y="1657350"/>
            <a:ext cx="576263" cy="0"/>
          </a:xfrm>
          <a:prstGeom prst="line">
            <a:avLst/>
          </a:prstGeom>
          <a:noFill/>
          <a:ln w="38100">
            <a:solidFill>
              <a:schemeClr val="tx1"/>
            </a:solidFill>
            <a:round/>
            <a:headEnd/>
            <a:tailEnd/>
          </a:ln>
        </p:spPr>
        <p:txBody>
          <a:bodyPr/>
          <a:lstStyle/>
          <a:p>
            <a:endParaRPr lang="en-US"/>
          </a:p>
        </p:txBody>
      </p:sp>
      <p:grpSp>
        <p:nvGrpSpPr>
          <p:cNvPr id="9235" name="Group 68"/>
          <p:cNvGrpSpPr>
            <a:grpSpLocks/>
          </p:cNvGrpSpPr>
          <p:nvPr/>
        </p:nvGrpSpPr>
        <p:grpSpPr bwMode="auto">
          <a:xfrm>
            <a:off x="4140200" y="5834063"/>
            <a:ext cx="184150" cy="354012"/>
            <a:chOff x="2799" y="3985"/>
            <a:chExt cx="116" cy="223"/>
          </a:xfrm>
        </p:grpSpPr>
        <p:sp>
          <p:nvSpPr>
            <p:cNvPr id="9253" name="Line 66"/>
            <p:cNvSpPr>
              <a:spLocks noChangeShapeType="1"/>
            </p:cNvSpPr>
            <p:nvPr/>
          </p:nvSpPr>
          <p:spPr bwMode="auto">
            <a:xfrm>
              <a:off x="2915" y="3990"/>
              <a:ext cx="0" cy="218"/>
            </a:xfrm>
            <a:prstGeom prst="line">
              <a:avLst/>
            </a:prstGeom>
            <a:noFill/>
            <a:ln w="57150">
              <a:solidFill>
                <a:srgbClr val="008000"/>
              </a:solidFill>
              <a:round/>
              <a:headEnd/>
              <a:tailEnd type="triangle" w="med" len="med"/>
            </a:ln>
          </p:spPr>
          <p:txBody>
            <a:bodyPr/>
            <a:lstStyle/>
            <a:p>
              <a:endParaRPr lang="en-US"/>
            </a:p>
          </p:txBody>
        </p:sp>
        <p:sp>
          <p:nvSpPr>
            <p:cNvPr id="9254" name="Line 67"/>
            <p:cNvSpPr>
              <a:spLocks noChangeShapeType="1"/>
            </p:cNvSpPr>
            <p:nvPr/>
          </p:nvSpPr>
          <p:spPr bwMode="auto">
            <a:xfrm flipV="1">
              <a:off x="2799" y="3985"/>
              <a:ext cx="0" cy="218"/>
            </a:xfrm>
            <a:prstGeom prst="line">
              <a:avLst/>
            </a:prstGeom>
            <a:noFill/>
            <a:ln w="57150">
              <a:solidFill>
                <a:srgbClr val="008000"/>
              </a:solidFill>
              <a:round/>
              <a:headEnd/>
              <a:tailEnd type="triangle" w="med" len="med"/>
            </a:ln>
          </p:spPr>
          <p:txBody>
            <a:bodyPr/>
            <a:lstStyle/>
            <a:p>
              <a:endParaRPr lang="en-US"/>
            </a:p>
          </p:txBody>
        </p:sp>
      </p:grpSp>
      <p:grpSp>
        <p:nvGrpSpPr>
          <p:cNvPr id="9236" name="Group 68"/>
          <p:cNvGrpSpPr>
            <a:grpSpLocks/>
          </p:cNvGrpSpPr>
          <p:nvPr/>
        </p:nvGrpSpPr>
        <p:grpSpPr bwMode="auto">
          <a:xfrm>
            <a:off x="4140200" y="4392613"/>
            <a:ext cx="184150" cy="354012"/>
            <a:chOff x="2799" y="3985"/>
            <a:chExt cx="116" cy="223"/>
          </a:xfrm>
        </p:grpSpPr>
        <p:sp>
          <p:nvSpPr>
            <p:cNvPr id="9251" name="Line 66"/>
            <p:cNvSpPr>
              <a:spLocks noChangeShapeType="1"/>
            </p:cNvSpPr>
            <p:nvPr/>
          </p:nvSpPr>
          <p:spPr bwMode="auto">
            <a:xfrm>
              <a:off x="2915" y="3990"/>
              <a:ext cx="0" cy="218"/>
            </a:xfrm>
            <a:prstGeom prst="line">
              <a:avLst/>
            </a:prstGeom>
            <a:noFill/>
            <a:ln w="57150">
              <a:solidFill>
                <a:srgbClr val="008000"/>
              </a:solidFill>
              <a:round/>
              <a:headEnd/>
              <a:tailEnd type="triangle" w="med" len="med"/>
            </a:ln>
          </p:spPr>
          <p:txBody>
            <a:bodyPr/>
            <a:lstStyle/>
            <a:p>
              <a:endParaRPr lang="en-US"/>
            </a:p>
          </p:txBody>
        </p:sp>
        <p:sp>
          <p:nvSpPr>
            <p:cNvPr id="9252" name="Line 67"/>
            <p:cNvSpPr>
              <a:spLocks noChangeShapeType="1"/>
            </p:cNvSpPr>
            <p:nvPr/>
          </p:nvSpPr>
          <p:spPr bwMode="auto">
            <a:xfrm flipV="1">
              <a:off x="2799" y="3985"/>
              <a:ext cx="0" cy="218"/>
            </a:xfrm>
            <a:prstGeom prst="line">
              <a:avLst/>
            </a:prstGeom>
            <a:noFill/>
            <a:ln w="57150">
              <a:solidFill>
                <a:srgbClr val="008000"/>
              </a:solidFill>
              <a:round/>
              <a:headEnd/>
              <a:tailEnd type="triangle" w="med" len="med"/>
            </a:ln>
          </p:spPr>
          <p:txBody>
            <a:bodyPr/>
            <a:lstStyle/>
            <a:p>
              <a:endParaRPr lang="en-US"/>
            </a:p>
          </p:txBody>
        </p:sp>
      </p:grpSp>
      <p:sp>
        <p:nvSpPr>
          <p:cNvPr id="9237" name="AutoShape 22"/>
          <p:cNvSpPr>
            <a:spLocks/>
          </p:cNvSpPr>
          <p:nvPr/>
        </p:nvSpPr>
        <p:spPr bwMode="auto">
          <a:xfrm flipH="1">
            <a:off x="3203575" y="1585913"/>
            <a:ext cx="649288" cy="4465637"/>
          </a:xfrm>
          <a:prstGeom prst="rightBrace">
            <a:avLst>
              <a:gd name="adj1" fmla="val 57315"/>
              <a:gd name="adj2" fmla="val 50000"/>
            </a:avLst>
          </a:prstGeom>
          <a:noFill/>
          <a:ln w="57150">
            <a:solidFill>
              <a:srgbClr val="CC0000"/>
            </a:solidFill>
            <a:round/>
            <a:headEnd/>
            <a:tailEnd/>
          </a:ln>
        </p:spPr>
        <p:txBody>
          <a:bodyPr wrap="none" anchor="ctr"/>
          <a:lstStyle/>
          <a:p>
            <a:endParaRPr lang="en-US"/>
          </a:p>
        </p:txBody>
      </p:sp>
      <p:sp>
        <p:nvSpPr>
          <p:cNvPr id="9238" name="Line 33"/>
          <p:cNvSpPr>
            <a:spLocks noChangeShapeType="1"/>
          </p:cNvSpPr>
          <p:nvPr/>
        </p:nvSpPr>
        <p:spPr bwMode="auto">
          <a:xfrm>
            <a:off x="4573588" y="4538663"/>
            <a:ext cx="576262" cy="0"/>
          </a:xfrm>
          <a:prstGeom prst="line">
            <a:avLst/>
          </a:prstGeom>
          <a:noFill/>
          <a:ln w="38100">
            <a:solidFill>
              <a:schemeClr val="tx1"/>
            </a:solidFill>
            <a:round/>
            <a:headEnd/>
            <a:tailEnd/>
          </a:ln>
        </p:spPr>
        <p:txBody>
          <a:bodyPr/>
          <a:lstStyle/>
          <a:p>
            <a:endParaRPr lang="en-US"/>
          </a:p>
        </p:txBody>
      </p:sp>
      <p:grpSp>
        <p:nvGrpSpPr>
          <p:cNvPr id="9239" name="Group 68"/>
          <p:cNvGrpSpPr>
            <a:grpSpLocks/>
          </p:cNvGrpSpPr>
          <p:nvPr/>
        </p:nvGrpSpPr>
        <p:grpSpPr bwMode="auto">
          <a:xfrm>
            <a:off x="4789488" y="4394200"/>
            <a:ext cx="184150" cy="354013"/>
            <a:chOff x="2799" y="3985"/>
            <a:chExt cx="116" cy="223"/>
          </a:xfrm>
        </p:grpSpPr>
        <p:sp>
          <p:nvSpPr>
            <p:cNvPr id="9249" name="Line 66"/>
            <p:cNvSpPr>
              <a:spLocks noChangeShapeType="1"/>
            </p:cNvSpPr>
            <p:nvPr/>
          </p:nvSpPr>
          <p:spPr bwMode="auto">
            <a:xfrm>
              <a:off x="2915" y="3990"/>
              <a:ext cx="0" cy="218"/>
            </a:xfrm>
            <a:prstGeom prst="line">
              <a:avLst/>
            </a:prstGeom>
            <a:noFill/>
            <a:ln w="57150">
              <a:solidFill>
                <a:srgbClr val="008000"/>
              </a:solidFill>
              <a:round/>
              <a:headEnd/>
              <a:tailEnd type="triangle" w="med" len="med"/>
            </a:ln>
          </p:spPr>
          <p:txBody>
            <a:bodyPr/>
            <a:lstStyle/>
            <a:p>
              <a:endParaRPr lang="en-US"/>
            </a:p>
          </p:txBody>
        </p:sp>
        <p:sp>
          <p:nvSpPr>
            <p:cNvPr id="9250" name="Line 67"/>
            <p:cNvSpPr>
              <a:spLocks noChangeShapeType="1"/>
            </p:cNvSpPr>
            <p:nvPr/>
          </p:nvSpPr>
          <p:spPr bwMode="auto">
            <a:xfrm flipV="1">
              <a:off x="2799" y="3985"/>
              <a:ext cx="0" cy="218"/>
            </a:xfrm>
            <a:prstGeom prst="line">
              <a:avLst/>
            </a:prstGeom>
            <a:noFill/>
            <a:ln w="57150">
              <a:solidFill>
                <a:srgbClr val="008000"/>
              </a:solidFill>
              <a:round/>
              <a:headEnd/>
              <a:tailEnd type="triangle" w="med" len="med"/>
            </a:ln>
          </p:spPr>
          <p:txBody>
            <a:bodyPr/>
            <a:lstStyle/>
            <a:p>
              <a:endParaRPr lang="en-US"/>
            </a:p>
          </p:txBody>
        </p:sp>
      </p:grpSp>
      <p:sp>
        <p:nvSpPr>
          <p:cNvPr id="9240" name="Line 37"/>
          <p:cNvSpPr>
            <a:spLocks noChangeShapeType="1"/>
          </p:cNvSpPr>
          <p:nvPr/>
        </p:nvSpPr>
        <p:spPr bwMode="auto">
          <a:xfrm>
            <a:off x="4573588" y="3097213"/>
            <a:ext cx="576262" cy="0"/>
          </a:xfrm>
          <a:prstGeom prst="line">
            <a:avLst/>
          </a:prstGeom>
          <a:noFill/>
          <a:ln w="38100">
            <a:solidFill>
              <a:schemeClr val="tx1"/>
            </a:solidFill>
            <a:round/>
            <a:headEnd/>
            <a:tailEnd/>
          </a:ln>
        </p:spPr>
        <p:txBody>
          <a:bodyPr/>
          <a:lstStyle/>
          <a:p>
            <a:endParaRPr lang="en-US"/>
          </a:p>
        </p:txBody>
      </p:sp>
      <p:graphicFrame>
        <p:nvGraphicFramePr>
          <p:cNvPr id="9218" name="Object 38"/>
          <p:cNvGraphicFramePr>
            <a:graphicFrameLocks noChangeAspect="1"/>
          </p:cNvGraphicFramePr>
          <p:nvPr/>
        </p:nvGraphicFramePr>
        <p:xfrm>
          <a:off x="5867400" y="1057275"/>
          <a:ext cx="1439863" cy="1292225"/>
        </p:xfrm>
        <a:graphic>
          <a:graphicData uri="http://schemas.openxmlformats.org/presentationml/2006/ole">
            <mc:AlternateContent xmlns:mc="http://schemas.openxmlformats.org/markup-compatibility/2006">
              <mc:Choice xmlns:v="urn:schemas-microsoft-com:vml" Requires="v">
                <p:oleObj spid="_x0000_s9292" name="Bitmap Image" r:id="rId3" imgW="2048161" imgH="1838095" progId="PBrush">
                  <p:embed/>
                </p:oleObj>
              </mc:Choice>
              <mc:Fallback>
                <p:oleObj name="Bitmap Image" r:id="rId3" imgW="2048161" imgH="1838095" progId="PBrush">
                  <p:embed/>
                  <p:pic>
                    <p:nvPicPr>
                      <p:cNvPr id="0" name="Object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057275"/>
                        <a:ext cx="143986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19" name="Object 39"/>
          <p:cNvGraphicFramePr>
            <a:graphicFrameLocks noChangeAspect="1"/>
          </p:cNvGraphicFramePr>
          <p:nvPr/>
        </p:nvGraphicFramePr>
        <p:xfrm>
          <a:off x="7545388" y="3921125"/>
          <a:ext cx="1466850" cy="1273175"/>
        </p:xfrm>
        <a:graphic>
          <a:graphicData uri="http://schemas.openxmlformats.org/presentationml/2006/ole">
            <mc:AlternateContent xmlns:mc="http://schemas.openxmlformats.org/markup-compatibility/2006">
              <mc:Choice xmlns:v="urn:schemas-microsoft-com:vml" Requires="v">
                <p:oleObj spid="_x0000_s9293" name="Bitmap Image" r:id="rId5" imgW="2085714" imgH="1809524" progId="PBrush">
                  <p:embed/>
                </p:oleObj>
              </mc:Choice>
              <mc:Fallback>
                <p:oleObj name="Bitmap Image" r:id="rId5" imgW="2085714" imgH="1809524" progId="PBrush">
                  <p:embed/>
                  <p:pic>
                    <p:nvPicPr>
                      <p:cNvPr id="0" name="Object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5388" y="3921125"/>
                        <a:ext cx="146685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20" name="Object 40"/>
          <p:cNvGraphicFramePr>
            <a:graphicFrameLocks noChangeAspect="1"/>
          </p:cNvGraphicFramePr>
          <p:nvPr/>
        </p:nvGraphicFramePr>
        <p:xfrm>
          <a:off x="5949950" y="3962400"/>
          <a:ext cx="1439863" cy="1219200"/>
        </p:xfrm>
        <a:graphic>
          <a:graphicData uri="http://schemas.openxmlformats.org/presentationml/2006/ole">
            <mc:AlternateContent xmlns:mc="http://schemas.openxmlformats.org/markup-compatibility/2006">
              <mc:Choice xmlns:v="urn:schemas-microsoft-com:vml" Requires="v">
                <p:oleObj spid="_x0000_s9294" name="Bitmap Image" r:id="rId7" imgW="2048161" imgH="1733333" progId="PBrush">
                  <p:embed/>
                </p:oleObj>
              </mc:Choice>
              <mc:Fallback>
                <p:oleObj name="Bitmap Image" r:id="rId7" imgW="2048161" imgH="1733333" progId="PBrush">
                  <p:embed/>
                  <p:pic>
                    <p:nvPicPr>
                      <p:cNvPr id="0" name="Object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9950" y="3962400"/>
                        <a:ext cx="143986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21" name="Object 41"/>
          <p:cNvGraphicFramePr>
            <a:graphicFrameLocks noChangeAspect="1"/>
          </p:cNvGraphicFramePr>
          <p:nvPr/>
        </p:nvGraphicFramePr>
        <p:xfrm>
          <a:off x="5949950" y="2516188"/>
          <a:ext cx="1460500" cy="1285875"/>
        </p:xfrm>
        <a:graphic>
          <a:graphicData uri="http://schemas.openxmlformats.org/presentationml/2006/ole">
            <mc:AlternateContent xmlns:mc="http://schemas.openxmlformats.org/markup-compatibility/2006">
              <mc:Choice xmlns:v="urn:schemas-microsoft-com:vml" Requires="v">
                <p:oleObj spid="_x0000_s9295" name="Bitmap Image" r:id="rId9" imgW="2076740" imgH="1828571" progId="PBrush">
                  <p:embed/>
                </p:oleObj>
              </mc:Choice>
              <mc:Fallback>
                <p:oleObj name="Bitmap Image" r:id="rId9" imgW="2076740" imgH="1828571" progId="PBrush">
                  <p:embed/>
                  <p:pic>
                    <p:nvPicPr>
                      <p:cNvPr id="0" name="Object 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9950" y="2516188"/>
                        <a:ext cx="14605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22" name="Object 42"/>
          <p:cNvGraphicFramePr>
            <a:graphicFrameLocks noChangeAspect="1"/>
          </p:cNvGraphicFramePr>
          <p:nvPr/>
        </p:nvGraphicFramePr>
        <p:xfrm>
          <a:off x="7400925" y="2519363"/>
          <a:ext cx="1473200" cy="1258887"/>
        </p:xfrm>
        <a:graphic>
          <a:graphicData uri="http://schemas.openxmlformats.org/presentationml/2006/ole">
            <mc:AlternateContent xmlns:mc="http://schemas.openxmlformats.org/markup-compatibility/2006">
              <mc:Choice xmlns:v="urn:schemas-microsoft-com:vml" Requires="v">
                <p:oleObj spid="_x0000_s9296" name="Bitmap Image" r:id="rId11" imgW="2095793" imgH="1790476" progId="PBrush">
                  <p:embed/>
                </p:oleObj>
              </mc:Choice>
              <mc:Fallback>
                <p:oleObj name="Bitmap Image" r:id="rId11" imgW="2095793" imgH="1790476" progId="PBrush">
                  <p:embed/>
                  <p:pic>
                    <p:nvPicPr>
                      <p:cNvPr id="0" name="Object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00925" y="2519363"/>
                        <a:ext cx="1473200"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23" name="Object 43"/>
          <p:cNvGraphicFramePr>
            <a:graphicFrameLocks noChangeAspect="1"/>
          </p:cNvGraphicFramePr>
          <p:nvPr/>
        </p:nvGraphicFramePr>
        <p:xfrm>
          <a:off x="5942013" y="5389563"/>
          <a:ext cx="1487487" cy="1279525"/>
        </p:xfrm>
        <a:graphic>
          <a:graphicData uri="http://schemas.openxmlformats.org/presentationml/2006/ole">
            <mc:AlternateContent xmlns:mc="http://schemas.openxmlformats.org/markup-compatibility/2006">
              <mc:Choice xmlns:v="urn:schemas-microsoft-com:vml" Requires="v">
                <p:oleObj spid="_x0000_s9297" name="Bitmap Image" r:id="rId13" imgW="2114845" imgH="1819529" progId="PBrush">
                  <p:embed/>
                </p:oleObj>
              </mc:Choice>
              <mc:Fallback>
                <p:oleObj name="Bitmap Image" r:id="rId13" imgW="2114845" imgH="1819529" progId="PBrush">
                  <p:embed/>
                  <p:pic>
                    <p:nvPicPr>
                      <p:cNvPr id="0" name="Object 4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2013" y="5389563"/>
                        <a:ext cx="1487487"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241" name="Text Box 44"/>
          <p:cNvSpPr txBox="1">
            <a:spLocks noChangeArrowheads="1"/>
          </p:cNvSpPr>
          <p:nvPr/>
        </p:nvSpPr>
        <p:spPr bwMode="auto">
          <a:xfrm>
            <a:off x="5149850" y="4246563"/>
            <a:ext cx="889000" cy="579437"/>
          </a:xfrm>
          <a:prstGeom prst="rect">
            <a:avLst/>
          </a:prstGeom>
          <a:noFill/>
          <a:ln w="9525">
            <a:noFill/>
            <a:miter lim="800000"/>
            <a:headEnd/>
            <a:tailEnd/>
          </a:ln>
        </p:spPr>
        <p:txBody>
          <a:bodyPr wrap="none">
            <a:spAutoFit/>
          </a:bodyPr>
          <a:lstStyle/>
          <a:p>
            <a:r>
              <a:rPr lang="en-US" sz="3200" baseline="0">
                <a:latin typeface="Symbol" pitchFamily="18" charset="2"/>
              </a:rPr>
              <a:t>a+b</a:t>
            </a:r>
          </a:p>
        </p:txBody>
      </p:sp>
      <p:sp>
        <p:nvSpPr>
          <p:cNvPr id="9242" name="Text Box 45"/>
          <p:cNvSpPr txBox="1">
            <a:spLocks noChangeArrowheads="1"/>
          </p:cNvSpPr>
          <p:nvPr/>
        </p:nvSpPr>
        <p:spPr bwMode="auto">
          <a:xfrm>
            <a:off x="4500563" y="5686425"/>
            <a:ext cx="1092200" cy="579438"/>
          </a:xfrm>
          <a:prstGeom prst="rect">
            <a:avLst/>
          </a:prstGeom>
          <a:noFill/>
          <a:ln w="9525">
            <a:noFill/>
            <a:miter lim="800000"/>
            <a:headEnd/>
            <a:tailEnd/>
          </a:ln>
        </p:spPr>
        <p:txBody>
          <a:bodyPr wrap="none">
            <a:spAutoFit/>
          </a:bodyPr>
          <a:lstStyle/>
          <a:p>
            <a:r>
              <a:rPr lang="en-US" sz="3200" baseline="0">
                <a:latin typeface="Symbol" pitchFamily="18" charset="2"/>
              </a:rPr>
              <a:t>a+2b</a:t>
            </a:r>
          </a:p>
        </p:txBody>
      </p:sp>
      <p:sp>
        <p:nvSpPr>
          <p:cNvPr id="9243" name="Text Box 46"/>
          <p:cNvSpPr txBox="1">
            <a:spLocks noChangeArrowheads="1"/>
          </p:cNvSpPr>
          <p:nvPr/>
        </p:nvSpPr>
        <p:spPr bwMode="auto">
          <a:xfrm>
            <a:off x="5195888" y="2806700"/>
            <a:ext cx="889000" cy="579438"/>
          </a:xfrm>
          <a:prstGeom prst="rect">
            <a:avLst/>
          </a:prstGeom>
          <a:noFill/>
          <a:ln w="9525">
            <a:noFill/>
            <a:miter lim="800000"/>
            <a:headEnd/>
            <a:tailEnd/>
          </a:ln>
        </p:spPr>
        <p:txBody>
          <a:bodyPr wrap="none">
            <a:spAutoFit/>
          </a:bodyPr>
          <a:lstStyle/>
          <a:p>
            <a:r>
              <a:rPr lang="en-US" sz="3200" baseline="0">
                <a:latin typeface="Symbol" pitchFamily="18" charset="2"/>
              </a:rPr>
              <a:t>a-b</a:t>
            </a:r>
          </a:p>
        </p:txBody>
      </p:sp>
      <p:sp>
        <p:nvSpPr>
          <p:cNvPr id="9244" name="Text Box 47"/>
          <p:cNvSpPr txBox="1">
            <a:spLocks noChangeArrowheads="1"/>
          </p:cNvSpPr>
          <p:nvPr/>
        </p:nvSpPr>
        <p:spPr bwMode="auto">
          <a:xfrm>
            <a:off x="4573588" y="1296988"/>
            <a:ext cx="1092200" cy="579437"/>
          </a:xfrm>
          <a:prstGeom prst="rect">
            <a:avLst/>
          </a:prstGeom>
          <a:noFill/>
          <a:ln w="9525">
            <a:noFill/>
            <a:miter lim="800000"/>
            <a:headEnd/>
            <a:tailEnd/>
          </a:ln>
        </p:spPr>
        <p:txBody>
          <a:bodyPr wrap="none">
            <a:spAutoFit/>
          </a:bodyPr>
          <a:lstStyle/>
          <a:p>
            <a:r>
              <a:rPr lang="en-US" sz="3200" baseline="0">
                <a:latin typeface="Symbol" pitchFamily="18" charset="2"/>
              </a:rPr>
              <a:t>a-2b</a:t>
            </a:r>
          </a:p>
        </p:txBody>
      </p:sp>
      <p:sp>
        <p:nvSpPr>
          <p:cNvPr id="9245" name="Text Box 48"/>
          <p:cNvSpPr txBox="1">
            <a:spLocks noChangeArrowheads="1"/>
          </p:cNvSpPr>
          <p:nvPr/>
        </p:nvSpPr>
        <p:spPr bwMode="auto">
          <a:xfrm>
            <a:off x="3924300" y="4724400"/>
            <a:ext cx="622300" cy="366713"/>
          </a:xfrm>
          <a:prstGeom prst="rect">
            <a:avLst/>
          </a:prstGeom>
          <a:noFill/>
          <a:ln w="9525">
            <a:noFill/>
            <a:miter lim="800000"/>
            <a:headEnd/>
            <a:tailEnd/>
          </a:ln>
        </p:spPr>
        <p:txBody>
          <a:bodyPr wrap="none">
            <a:spAutoFit/>
          </a:bodyPr>
          <a:lstStyle/>
          <a:p>
            <a:r>
              <a:rPr lang="en-AU" i="1" baseline="0"/>
              <a:t>j </a:t>
            </a:r>
            <a:r>
              <a:rPr lang="en-AU" baseline="0"/>
              <a:t>= 1</a:t>
            </a:r>
          </a:p>
        </p:txBody>
      </p:sp>
      <p:sp>
        <p:nvSpPr>
          <p:cNvPr id="9246" name="Text Box 49"/>
          <p:cNvSpPr txBox="1">
            <a:spLocks noChangeArrowheads="1"/>
          </p:cNvSpPr>
          <p:nvPr/>
        </p:nvSpPr>
        <p:spPr bwMode="auto">
          <a:xfrm>
            <a:off x="3924300" y="6157913"/>
            <a:ext cx="622300" cy="366712"/>
          </a:xfrm>
          <a:prstGeom prst="rect">
            <a:avLst/>
          </a:prstGeom>
          <a:noFill/>
          <a:ln w="9525">
            <a:noFill/>
            <a:miter lim="800000"/>
            <a:headEnd/>
            <a:tailEnd/>
          </a:ln>
        </p:spPr>
        <p:txBody>
          <a:bodyPr wrap="none">
            <a:spAutoFit/>
          </a:bodyPr>
          <a:lstStyle/>
          <a:p>
            <a:r>
              <a:rPr lang="en-AU" i="1" baseline="0"/>
              <a:t>j </a:t>
            </a:r>
            <a:r>
              <a:rPr lang="en-AU" baseline="0"/>
              <a:t>= 0</a:t>
            </a:r>
          </a:p>
        </p:txBody>
      </p:sp>
      <p:sp>
        <p:nvSpPr>
          <p:cNvPr id="9247" name="Text Box 50"/>
          <p:cNvSpPr txBox="1">
            <a:spLocks noChangeArrowheads="1"/>
          </p:cNvSpPr>
          <p:nvPr/>
        </p:nvSpPr>
        <p:spPr bwMode="auto">
          <a:xfrm>
            <a:off x="3924300" y="3213100"/>
            <a:ext cx="622300" cy="366713"/>
          </a:xfrm>
          <a:prstGeom prst="rect">
            <a:avLst/>
          </a:prstGeom>
          <a:noFill/>
          <a:ln w="9525">
            <a:noFill/>
            <a:miter lim="800000"/>
            <a:headEnd/>
            <a:tailEnd/>
          </a:ln>
        </p:spPr>
        <p:txBody>
          <a:bodyPr wrap="none">
            <a:spAutoFit/>
          </a:bodyPr>
          <a:lstStyle/>
          <a:p>
            <a:r>
              <a:rPr lang="en-AU" i="1" baseline="0"/>
              <a:t>j </a:t>
            </a:r>
            <a:r>
              <a:rPr lang="en-AU" baseline="0"/>
              <a:t>= 2</a:t>
            </a:r>
          </a:p>
        </p:txBody>
      </p:sp>
      <p:sp>
        <p:nvSpPr>
          <p:cNvPr id="9248" name="Text Box 51"/>
          <p:cNvSpPr txBox="1">
            <a:spLocks noChangeArrowheads="1"/>
          </p:cNvSpPr>
          <p:nvPr/>
        </p:nvSpPr>
        <p:spPr bwMode="auto">
          <a:xfrm>
            <a:off x="3995738" y="1773238"/>
            <a:ext cx="622300" cy="366712"/>
          </a:xfrm>
          <a:prstGeom prst="rect">
            <a:avLst/>
          </a:prstGeom>
          <a:noFill/>
          <a:ln w="9525">
            <a:noFill/>
            <a:miter lim="800000"/>
            <a:headEnd/>
            <a:tailEnd/>
          </a:ln>
        </p:spPr>
        <p:txBody>
          <a:bodyPr wrap="none">
            <a:spAutoFit/>
          </a:bodyPr>
          <a:lstStyle/>
          <a:p>
            <a:r>
              <a:rPr lang="en-AU" i="1" baseline="0"/>
              <a:t>j </a:t>
            </a:r>
            <a:r>
              <a:rPr lang="en-AU" baseline="0"/>
              <a:t>= 3</a:t>
            </a:r>
          </a:p>
        </p:txBody>
      </p:sp>
      <p:graphicFrame>
        <p:nvGraphicFramePr>
          <p:cNvPr id="9224" name="Object 52"/>
          <p:cNvGraphicFramePr>
            <a:graphicFrameLocks noChangeAspect="1"/>
          </p:cNvGraphicFramePr>
          <p:nvPr/>
        </p:nvGraphicFramePr>
        <p:xfrm>
          <a:off x="468313" y="2420938"/>
          <a:ext cx="2663825" cy="747712"/>
        </p:xfrm>
        <a:graphic>
          <a:graphicData uri="http://schemas.openxmlformats.org/presentationml/2006/ole">
            <mc:AlternateContent xmlns:mc="http://schemas.openxmlformats.org/markup-compatibility/2006">
              <mc:Choice xmlns:v="urn:schemas-microsoft-com:vml" Requires="v">
                <p:oleObj spid="_x0000_s9298" name="Equation" r:id="rId15" imgW="1536480" imgH="431640" progId="Equation.3">
                  <p:embed/>
                </p:oleObj>
              </mc:Choice>
              <mc:Fallback>
                <p:oleObj name="Equation" r:id="rId15" imgW="1536480" imgH="431640" progId="Equation.3">
                  <p:embed/>
                  <p:pic>
                    <p:nvPicPr>
                      <p:cNvPr id="0" name="Object 5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8313" y="2420938"/>
                        <a:ext cx="2663825" cy="7477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a:xfrm>
            <a:off x="457200" y="-17463"/>
            <a:ext cx="8229600" cy="1143001"/>
          </a:xfrm>
          <a:noFill/>
        </p:spPr>
        <p:txBody>
          <a:bodyPr/>
          <a:lstStyle/>
          <a:p>
            <a:pPr eaLnBrk="1" hangingPunct="1"/>
            <a:r>
              <a:rPr lang="en-US" b="1" i="1" smtClean="0">
                <a:solidFill>
                  <a:schemeClr val="accent2"/>
                </a:solidFill>
                <a:latin typeface="Calibri" pitchFamily="34" charset="0"/>
              </a:rPr>
              <a:t>a geometrical mnemonic</a:t>
            </a:r>
          </a:p>
        </p:txBody>
      </p:sp>
      <p:graphicFrame>
        <p:nvGraphicFramePr>
          <p:cNvPr id="10242" name="Object 8"/>
          <p:cNvGraphicFramePr>
            <a:graphicFrameLocks noChangeAspect="1"/>
          </p:cNvGraphicFramePr>
          <p:nvPr/>
        </p:nvGraphicFramePr>
        <p:xfrm>
          <a:off x="2916238" y="981075"/>
          <a:ext cx="3313112" cy="930275"/>
        </p:xfrm>
        <a:graphic>
          <a:graphicData uri="http://schemas.openxmlformats.org/presentationml/2006/ole">
            <mc:AlternateContent xmlns:mc="http://schemas.openxmlformats.org/markup-compatibility/2006">
              <mc:Choice xmlns:v="urn:schemas-microsoft-com:vml" Requires="v">
                <p:oleObj spid="_x0000_s10256" name="Equation" r:id="rId3" imgW="1536480" imgH="431640" progId="Equation.3">
                  <p:embed/>
                </p:oleObj>
              </mc:Choice>
              <mc:Fallback>
                <p:oleObj name="Equation" r:id="rId3" imgW="1536480" imgH="43164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981075"/>
                        <a:ext cx="3313112" cy="9302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4" name="AutoShape 10"/>
          <p:cNvSpPr>
            <a:spLocks noChangeArrowheads="1"/>
          </p:cNvSpPr>
          <p:nvPr/>
        </p:nvSpPr>
        <p:spPr bwMode="auto">
          <a:xfrm rot="5400000">
            <a:off x="2720181" y="2616994"/>
            <a:ext cx="3960813" cy="3425825"/>
          </a:xfrm>
          <a:prstGeom prst="hexagon">
            <a:avLst>
              <a:gd name="adj" fmla="val 28904"/>
              <a:gd name="vf" fmla="val 115470"/>
            </a:avLst>
          </a:prstGeom>
          <a:noFill/>
          <a:ln w="28575">
            <a:solidFill>
              <a:schemeClr val="tx1"/>
            </a:solidFill>
            <a:miter lim="800000"/>
            <a:headEnd/>
            <a:tailEnd/>
          </a:ln>
        </p:spPr>
        <p:txBody>
          <a:bodyPr wrap="none" anchor="ctr"/>
          <a:lstStyle/>
          <a:p>
            <a:endParaRPr lang="en-US"/>
          </a:p>
        </p:txBody>
      </p:sp>
      <p:sp>
        <p:nvSpPr>
          <p:cNvPr id="10245" name="Line 11"/>
          <p:cNvSpPr>
            <a:spLocks noChangeShapeType="1"/>
          </p:cNvSpPr>
          <p:nvPr/>
        </p:nvSpPr>
        <p:spPr bwMode="auto">
          <a:xfrm>
            <a:off x="2195513" y="4292600"/>
            <a:ext cx="4967287" cy="0"/>
          </a:xfrm>
          <a:prstGeom prst="line">
            <a:avLst/>
          </a:prstGeom>
          <a:noFill/>
          <a:ln w="38100">
            <a:solidFill>
              <a:schemeClr val="tx1"/>
            </a:solidFill>
            <a:prstDash val="dash"/>
            <a:round/>
            <a:headEnd/>
            <a:tailEnd/>
          </a:ln>
        </p:spPr>
        <p:txBody>
          <a:bodyPr/>
          <a:lstStyle/>
          <a:p>
            <a:endParaRPr lang="en-US"/>
          </a:p>
        </p:txBody>
      </p:sp>
      <p:sp>
        <p:nvSpPr>
          <p:cNvPr id="10246" name="Text Box 12"/>
          <p:cNvSpPr txBox="1">
            <a:spLocks noChangeArrowheads="1"/>
          </p:cNvSpPr>
          <p:nvPr/>
        </p:nvSpPr>
        <p:spPr bwMode="auto">
          <a:xfrm>
            <a:off x="1682750" y="3933825"/>
            <a:ext cx="441325" cy="579438"/>
          </a:xfrm>
          <a:prstGeom prst="rect">
            <a:avLst/>
          </a:prstGeom>
          <a:noFill/>
          <a:ln w="9525">
            <a:noFill/>
            <a:miter lim="800000"/>
            <a:headEnd/>
            <a:tailEnd/>
          </a:ln>
        </p:spPr>
        <p:txBody>
          <a:bodyPr wrap="none">
            <a:spAutoFit/>
          </a:bodyPr>
          <a:lstStyle/>
          <a:p>
            <a:r>
              <a:rPr lang="en-AU" sz="3200" b="1" baseline="0">
                <a:latin typeface="Symbol" pitchFamily="18" charset="2"/>
              </a:rPr>
              <a:t>a</a:t>
            </a:r>
          </a:p>
        </p:txBody>
      </p:sp>
      <p:sp>
        <p:nvSpPr>
          <p:cNvPr id="10247" name="Line 13"/>
          <p:cNvSpPr>
            <a:spLocks noChangeShapeType="1"/>
          </p:cNvSpPr>
          <p:nvPr/>
        </p:nvSpPr>
        <p:spPr bwMode="auto">
          <a:xfrm>
            <a:off x="4716463" y="4292600"/>
            <a:ext cx="0" cy="2016125"/>
          </a:xfrm>
          <a:prstGeom prst="line">
            <a:avLst/>
          </a:prstGeom>
          <a:noFill/>
          <a:ln w="38100">
            <a:solidFill>
              <a:schemeClr val="tx1"/>
            </a:solidFill>
            <a:round/>
            <a:headEnd/>
            <a:tailEnd/>
          </a:ln>
        </p:spPr>
        <p:txBody>
          <a:bodyPr/>
          <a:lstStyle/>
          <a:p>
            <a:endParaRPr lang="en-US"/>
          </a:p>
        </p:txBody>
      </p:sp>
      <p:sp>
        <p:nvSpPr>
          <p:cNvPr id="10248" name="Line 14"/>
          <p:cNvSpPr>
            <a:spLocks noChangeShapeType="1"/>
          </p:cNvSpPr>
          <p:nvPr/>
        </p:nvSpPr>
        <p:spPr bwMode="auto">
          <a:xfrm>
            <a:off x="4716463" y="4292600"/>
            <a:ext cx="1727200" cy="1008063"/>
          </a:xfrm>
          <a:prstGeom prst="line">
            <a:avLst/>
          </a:prstGeom>
          <a:noFill/>
          <a:ln w="38100">
            <a:solidFill>
              <a:schemeClr val="tx1"/>
            </a:solidFill>
            <a:round/>
            <a:headEnd/>
            <a:tailEnd/>
          </a:ln>
        </p:spPr>
        <p:txBody>
          <a:bodyPr/>
          <a:lstStyle/>
          <a:p>
            <a:endParaRPr lang="en-US"/>
          </a:p>
        </p:txBody>
      </p:sp>
      <p:sp>
        <p:nvSpPr>
          <p:cNvPr id="10249" name="Line 15"/>
          <p:cNvSpPr>
            <a:spLocks noChangeShapeType="1"/>
          </p:cNvSpPr>
          <p:nvPr/>
        </p:nvSpPr>
        <p:spPr bwMode="auto">
          <a:xfrm>
            <a:off x="1979613" y="5300663"/>
            <a:ext cx="936625" cy="0"/>
          </a:xfrm>
          <a:prstGeom prst="line">
            <a:avLst/>
          </a:prstGeom>
          <a:noFill/>
          <a:ln w="57150">
            <a:solidFill>
              <a:schemeClr val="tx1"/>
            </a:solidFill>
            <a:round/>
            <a:headEnd/>
            <a:tailEnd/>
          </a:ln>
        </p:spPr>
        <p:txBody>
          <a:bodyPr/>
          <a:lstStyle/>
          <a:p>
            <a:endParaRPr lang="en-US"/>
          </a:p>
        </p:txBody>
      </p:sp>
      <p:sp>
        <p:nvSpPr>
          <p:cNvPr id="10250" name="Line 16"/>
          <p:cNvSpPr>
            <a:spLocks noChangeShapeType="1"/>
          </p:cNvSpPr>
          <p:nvPr/>
        </p:nvSpPr>
        <p:spPr bwMode="auto">
          <a:xfrm>
            <a:off x="6516688" y="5300663"/>
            <a:ext cx="936625" cy="0"/>
          </a:xfrm>
          <a:prstGeom prst="line">
            <a:avLst/>
          </a:prstGeom>
          <a:noFill/>
          <a:ln w="57150">
            <a:solidFill>
              <a:schemeClr val="tx1"/>
            </a:solidFill>
            <a:round/>
            <a:headEnd/>
            <a:tailEnd/>
          </a:ln>
        </p:spPr>
        <p:txBody>
          <a:bodyPr/>
          <a:lstStyle/>
          <a:p>
            <a:endParaRPr lang="en-US"/>
          </a:p>
        </p:txBody>
      </p:sp>
      <p:sp>
        <p:nvSpPr>
          <p:cNvPr id="10251" name="Line 17"/>
          <p:cNvSpPr>
            <a:spLocks noChangeShapeType="1"/>
          </p:cNvSpPr>
          <p:nvPr/>
        </p:nvSpPr>
        <p:spPr bwMode="auto">
          <a:xfrm>
            <a:off x="4284663" y="6381750"/>
            <a:ext cx="936625" cy="0"/>
          </a:xfrm>
          <a:prstGeom prst="line">
            <a:avLst/>
          </a:prstGeom>
          <a:noFill/>
          <a:ln w="57150">
            <a:solidFill>
              <a:schemeClr val="tx1"/>
            </a:solidFill>
            <a:round/>
            <a:headEnd/>
            <a:tailEnd/>
          </a:ln>
        </p:spPr>
        <p:txBody>
          <a:bodyPr/>
          <a:lstStyle/>
          <a:p>
            <a:endParaRPr lang="en-US"/>
          </a:p>
        </p:txBody>
      </p:sp>
      <p:sp>
        <p:nvSpPr>
          <p:cNvPr id="10252" name="Line 18"/>
          <p:cNvSpPr>
            <a:spLocks noChangeShapeType="1"/>
          </p:cNvSpPr>
          <p:nvPr/>
        </p:nvSpPr>
        <p:spPr bwMode="auto">
          <a:xfrm>
            <a:off x="6516688" y="3284538"/>
            <a:ext cx="936625" cy="0"/>
          </a:xfrm>
          <a:prstGeom prst="line">
            <a:avLst/>
          </a:prstGeom>
          <a:noFill/>
          <a:ln w="57150">
            <a:solidFill>
              <a:schemeClr val="tx1"/>
            </a:solidFill>
            <a:round/>
            <a:headEnd/>
            <a:tailEnd/>
          </a:ln>
        </p:spPr>
        <p:txBody>
          <a:bodyPr/>
          <a:lstStyle/>
          <a:p>
            <a:endParaRPr lang="en-US"/>
          </a:p>
        </p:txBody>
      </p:sp>
      <p:sp>
        <p:nvSpPr>
          <p:cNvPr id="10253" name="Line 19"/>
          <p:cNvSpPr>
            <a:spLocks noChangeShapeType="1"/>
          </p:cNvSpPr>
          <p:nvPr/>
        </p:nvSpPr>
        <p:spPr bwMode="auto">
          <a:xfrm>
            <a:off x="1979613" y="3284538"/>
            <a:ext cx="936625" cy="0"/>
          </a:xfrm>
          <a:prstGeom prst="line">
            <a:avLst/>
          </a:prstGeom>
          <a:noFill/>
          <a:ln w="57150">
            <a:solidFill>
              <a:schemeClr val="tx1"/>
            </a:solidFill>
            <a:round/>
            <a:headEnd/>
            <a:tailEnd/>
          </a:ln>
        </p:spPr>
        <p:txBody>
          <a:bodyPr/>
          <a:lstStyle/>
          <a:p>
            <a:endParaRPr lang="en-US"/>
          </a:p>
        </p:txBody>
      </p:sp>
      <p:sp>
        <p:nvSpPr>
          <p:cNvPr id="10254" name="Line 20"/>
          <p:cNvSpPr>
            <a:spLocks noChangeShapeType="1"/>
          </p:cNvSpPr>
          <p:nvPr/>
        </p:nvSpPr>
        <p:spPr bwMode="auto">
          <a:xfrm>
            <a:off x="4211638" y="2276475"/>
            <a:ext cx="936625" cy="0"/>
          </a:xfrm>
          <a:prstGeom prst="line">
            <a:avLst/>
          </a:prstGeom>
          <a:noFill/>
          <a:ln w="57150">
            <a:solidFill>
              <a:schemeClr val="tx1"/>
            </a:solidFill>
            <a:round/>
            <a:headEnd/>
            <a:tailEnd/>
          </a:ln>
        </p:spPr>
        <p:txBody>
          <a:bodyPr/>
          <a:lstStyle/>
          <a:p>
            <a:endParaRPr lang="en-US"/>
          </a:p>
        </p:txBody>
      </p:sp>
      <p:sp>
        <p:nvSpPr>
          <p:cNvPr id="56341" name="Line 21"/>
          <p:cNvSpPr>
            <a:spLocks noChangeShapeType="1"/>
          </p:cNvSpPr>
          <p:nvPr/>
        </p:nvSpPr>
        <p:spPr bwMode="auto">
          <a:xfrm>
            <a:off x="2484438" y="5084763"/>
            <a:ext cx="0" cy="508000"/>
          </a:xfrm>
          <a:prstGeom prst="line">
            <a:avLst/>
          </a:prstGeom>
          <a:noFill/>
          <a:ln w="57150">
            <a:solidFill>
              <a:srgbClr val="008000"/>
            </a:solidFill>
            <a:round/>
            <a:headEnd/>
            <a:tailEnd type="triangle" w="med" len="med"/>
          </a:ln>
        </p:spPr>
        <p:txBody>
          <a:bodyPr/>
          <a:lstStyle/>
          <a:p>
            <a:endParaRPr lang="en-US"/>
          </a:p>
        </p:txBody>
      </p:sp>
      <p:sp>
        <p:nvSpPr>
          <p:cNvPr id="56342" name="Line 22"/>
          <p:cNvSpPr>
            <a:spLocks noChangeShapeType="1"/>
          </p:cNvSpPr>
          <p:nvPr/>
        </p:nvSpPr>
        <p:spPr bwMode="auto">
          <a:xfrm flipV="1">
            <a:off x="2281238" y="5033963"/>
            <a:ext cx="0" cy="508000"/>
          </a:xfrm>
          <a:prstGeom prst="line">
            <a:avLst/>
          </a:prstGeom>
          <a:noFill/>
          <a:ln w="57150">
            <a:solidFill>
              <a:srgbClr val="008000"/>
            </a:solidFill>
            <a:round/>
            <a:headEnd/>
            <a:tailEnd type="triangle" w="med" len="med"/>
          </a:ln>
        </p:spPr>
        <p:txBody>
          <a:bodyPr/>
          <a:lstStyle/>
          <a:p>
            <a:endParaRPr lang="en-US"/>
          </a:p>
        </p:txBody>
      </p:sp>
      <p:sp>
        <p:nvSpPr>
          <p:cNvPr id="56343" name="Line 23"/>
          <p:cNvSpPr>
            <a:spLocks noChangeShapeType="1"/>
          </p:cNvSpPr>
          <p:nvPr/>
        </p:nvSpPr>
        <p:spPr bwMode="auto">
          <a:xfrm>
            <a:off x="7092950" y="5084763"/>
            <a:ext cx="0" cy="508000"/>
          </a:xfrm>
          <a:prstGeom prst="line">
            <a:avLst/>
          </a:prstGeom>
          <a:noFill/>
          <a:ln w="57150">
            <a:solidFill>
              <a:srgbClr val="008000"/>
            </a:solidFill>
            <a:round/>
            <a:headEnd/>
            <a:tailEnd type="triangle" w="med" len="med"/>
          </a:ln>
        </p:spPr>
        <p:txBody>
          <a:bodyPr/>
          <a:lstStyle/>
          <a:p>
            <a:endParaRPr lang="en-US"/>
          </a:p>
        </p:txBody>
      </p:sp>
      <p:sp>
        <p:nvSpPr>
          <p:cNvPr id="56344" name="Line 24"/>
          <p:cNvSpPr>
            <a:spLocks noChangeShapeType="1"/>
          </p:cNvSpPr>
          <p:nvPr/>
        </p:nvSpPr>
        <p:spPr bwMode="auto">
          <a:xfrm flipV="1">
            <a:off x="6889750" y="5033963"/>
            <a:ext cx="0" cy="508000"/>
          </a:xfrm>
          <a:prstGeom prst="line">
            <a:avLst/>
          </a:prstGeom>
          <a:noFill/>
          <a:ln w="57150">
            <a:solidFill>
              <a:srgbClr val="008000"/>
            </a:solidFill>
            <a:round/>
            <a:headEnd/>
            <a:tailEnd type="triangle" w="med" len="med"/>
          </a:ln>
        </p:spPr>
        <p:txBody>
          <a:bodyPr/>
          <a:lstStyle/>
          <a:p>
            <a:endParaRPr lang="en-US"/>
          </a:p>
        </p:txBody>
      </p:sp>
      <p:sp>
        <p:nvSpPr>
          <p:cNvPr id="56345" name="Line 25"/>
          <p:cNvSpPr>
            <a:spLocks noChangeShapeType="1"/>
          </p:cNvSpPr>
          <p:nvPr/>
        </p:nvSpPr>
        <p:spPr bwMode="auto">
          <a:xfrm>
            <a:off x="4787900" y="6092825"/>
            <a:ext cx="0" cy="508000"/>
          </a:xfrm>
          <a:prstGeom prst="line">
            <a:avLst/>
          </a:prstGeom>
          <a:noFill/>
          <a:ln w="57150">
            <a:solidFill>
              <a:srgbClr val="008000"/>
            </a:solidFill>
            <a:round/>
            <a:headEnd/>
            <a:tailEnd type="triangle" w="med" len="med"/>
          </a:ln>
        </p:spPr>
        <p:txBody>
          <a:bodyPr/>
          <a:lstStyle/>
          <a:p>
            <a:endParaRPr lang="en-US"/>
          </a:p>
        </p:txBody>
      </p:sp>
      <p:sp>
        <p:nvSpPr>
          <p:cNvPr id="56346" name="Line 26"/>
          <p:cNvSpPr>
            <a:spLocks noChangeShapeType="1"/>
          </p:cNvSpPr>
          <p:nvPr/>
        </p:nvSpPr>
        <p:spPr bwMode="auto">
          <a:xfrm flipV="1">
            <a:off x="4584700" y="6083300"/>
            <a:ext cx="0" cy="508000"/>
          </a:xfrm>
          <a:prstGeom prst="line">
            <a:avLst/>
          </a:prstGeom>
          <a:noFill/>
          <a:ln w="57150">
            <a:solidFill>
              <a:srgbClr val="008000"/>
            </a:solidFill>
            <a:round/>
            <a:headEnd/>
            <a:tailEnd type="triangle" w="med" len="med"/>
          </a:ln>
        </p:spPr>
        <p:txBody>
          <a:bodyPr/>
          <a:lstStyle/>
          <a:p>
            <a:endParaRPr lang="en-US"/>
          </a:p>
        </p:txBody>
      </p:sp>
      <p:sp>
        <p:nvSpPr>
          <p:cNvPr id="10261" name="Text Box 27"/>
          <p:cNvSpPr txBox="1">
            <a:spLocks noChangeArrowheads="1"/>
          </p:cNvSpPr>
          <p:nvPr/>
        </p:nvSpPr>
        <p:spPr bwMode="auto">
          <a:xfrm>
            <a:off x="4067175" y="4938713"/>
            <a:ext cx="633413" cy="579437"/>
          </a:xfrm>
          <a:prstGeom prst="rect">
            <a:avLst/>
          </a:prstGeom>
          <a:noFill/>
          <a:ln w="9525">
            <a:noFill/>
            <a:miter lim="800000"/>
            <a:headEnd/>
            <a:tailEnd/>
          </a:ln>
        </p:spPr>
        <p:txBody>
          <a:bodyPr wrap="none">
            <a:spAutoFit/>
          </a:bodyPr>
          <a:lstStyle/>
          <a:p>
            <a:r>
              <a:rPr lang="en-AU" sz="3200" baseline="0"/>
              <a:t>2</a:t>
            </a:r>
            <a:r>
              <a:rPr lang="en-AU" sz="3200" baseline="0">
                <a:latin typeface="Symbol" pitchFamily="18" charset="2"/>
              </a:rPr>
              <a:t>b</a:t>
            </a:r>
          </a:p>
        </p:txBody>
      </p:sp>
      <p:sp>
        <p:nvSpPr>
          <p:cNvPr id="10262" name="Text Box 28"/>
          <p:cNvSpPr txBox="1">
            <a:spLocks noChangeArrowheads="1"/>
          </p:cNvSpPr>
          <p:nvPr/>
        </p:nvSpPr>
        <p:spPr bwMode="auto">
          <a:xfrm>
            <a:off x="5580063" y="4362450"/>
            <a:ext cx="633412" cy="579438"/>
          </a:xfrm>
          <a:prstGeom prst="rect">
            <a:avLst/>
          </a:prstGeom>
          <a:noFill/>
          <a:ln w="9525">
            <a:noFill/>
            <a:miter lim="800000"/>
            <a:headEnd/>
            <a:tailEnd/>
          </a:ln>
        </p:spPr>
        <p:txBody>
          <a:bodyPr wrap="none">
            <a:spAutoFit/>
          </a:bodyPr>
          <a:lstStyle/>
          <a:p>
            <a:r>
              <a:rPr lang="en-AU" sz="3200" baseline="0" dirty="0"/>
              <a:t>2</a:t>
            </a:r>
            <a:r>
              <a:rPr lang="en-AU" sz="3200" baseline="0" dirty="0">
                <a:latin typeface="Symbol" pitchFamily="18" charset="2"/>
              </a:rPr>
              <a:t>b</a:t>
            </a:r>
          </a:p>
        </p:txBody>
      </p:sp>
      <p:sp>
        <p:nvSpPr>
          <p:cNvPr id="10263" name="Text Box 29"/>
          <p:cNvSpPr txBox="1">
            <a:spLocks noChangeArrowheads="1"/>
          </p:cNvSpPr>
          <p:nvPr/>
        </p:nvSpPr>
        <p:spPr bwMode="auto">
          <a:xfrm>
            <a:off x="4716463" y="4646613"/>
            <a:ext cx="627062" cy="366712"/>
          </a:xfrm>
          <a:prstGeom prst="rect">
            <a:avLst/>
          </a:prstGeom>
          <a:noFill/>
          <a:ln w="9525">
            <a:noFill/>
            <a:miter lim="800000"/>
            <a:headEnd/>
            <a:tailEnd/>
          </a:ln>
        </p:spPr>
        <p:txBody>
          <a:bodyPr wrap="none">
            <a:spAutoFit/>
          </a:bodyPr>
          <a:lstStyle/>
          <a:p>
            <a:r>
              <a:rPr lang="en-AU" baseline="0" dirty="0"/>
              <a:t>2</a:t>
            </a:r>
            <a:r>
              <a:rPr lang="en-AU" baseline="0" dirty="0">
                <a:latin typeface="Symbol" pitchFamily="18" charset="2"/>
              </a:rPr>
              <a:t>p</a:t>
            </a:r>
            <a:r>
              <a:rPr lang="en-AU" baseline="0" dirty="0"/>
              <a:t>/6</a:t>
            </a:r>
          </a:p>
        </p:txBody>
      </p:sp>
      <p:sp>
        <p:nvSpPr>
          <p:cNvPr id="10264" name="Text Box 30"/>
          <p:cNvSpPr txBox="1">
            <a:spLocks noChangeArrowheads="1"/>
          </p:cNvSpPr>
          <p:nvPr/>
        </p:nvSpPr>
        <p:spPr bwMode="auto">
          <a:xfrm>
            <a:off x="7575550" y="5105400"/>
            <a:ext cx="622300" cy="366713"/>
          </a:xfrm>
          <a:prstGeom prst="rect">
            <a:avLst/>
          </a:prstGeom>
          <a:noFill/>
          <a:ln w="9525">
            <a:noFill/>
            <a:miter lim="800000"/>
            <a:headEnd/>
            <a:tailEnd/>
          </a:ln>
        </p:spPr>
        <p:txBody>
          <a:bodyPr wrap="none">
            <a:spAutoFit/>
          </a:bodyPr>
          <a:lstStyle/>
          <a:p>
            <a:r>
              <a:rPr lang="en-AU" i="1" baseline="0"/>
              <a:t>j </a:t>
            </a:r>
            <a:r>
              <a:rPr lang="en-AU" baseline="0"/>
              <a:t>= 1</a:t>
            </a:r>
          </a:p>
        </p:txBody>
      </p:sp>
      <p:sp>
        <p:nvSpPr>
          <p:cNvPr id="10265" name="Text Box 31"/>
          <p:cNvSpPr txBox="1">
            <a:spLocks noChangeArrowheads="1"/>
          </p:cNvSpPr>
          <p:nvPr/>
        </p:nvSpPr>
        <p:spPr bwMode="auto">
          <a:xfrm>
            <a:off x="5292725" y="6092825"/>
            <a:ext cx="622300" cy="366713"/>
          </a:xfrm>
          <a:prstGeom prst="rect">
            <a:avLst/>
          </a:prstGeom>
          <a:noFill/>
          <a:ln w="9525">
            <a:noFill/>
            <a:miter lim="800000"/>
            <a:headEnd/>
            <a:tailEnd/>
          </a:ln>
        </p:spPr>
        <p:txBody>
          <a:bodyPr wrap="none">
            <a:spAutoFit/>
          </a:bodyPr>
          <a:lstStyle/>
          <a:p>
            <a:r>
              <a:rPr lang="en-AU" i="1" baseline="0"/>
              <a:t>j </a:t>
            </a:r>
            <a:r>
              <a:rPr lang="en-AU" baseline="0"/>
              <a:t>= 0</a:t>
            </a:r>
          </a:p>
        </p:txBody>
      </p:sp>
      <p:sp>
        <p:nvSpPr>
          <p:cNvPr id="10266" name="Text Box 32"/>
          <p:cNvSpPr txBox="1">
            <a:spLocks noChangeArrowheads="1"/>
          </p:cNvSpPr>
          <p:nvPr/>
        </p:nvSpPr>
        <p:spPr bwMode="auto">
          <a:xfrm>
            <a:off x="7596188" y="3141663"/>
            <a:ext cx="622300" cy="366712"/>
          </a:xfrm>
          <a:prstGeom prst="rect">
            <a:avLst/>
          </a:prstGeom>
          <a:noFill/>
          <a:ln w="9525">
            <a:noFill/>
            <a:miter lim="800000"/>
            <a:headEnd/>
            <a:tailEnd/>
          </a:ln>
        </p:spPr>
        <p:txBody>
          <a:bodyPr wrap="none">
            <a:spAutoFit/>
          </a:bodyPr>
          <a:lstStyle/>
          <a:p>
            <a:r>
              <a:rPr lang="en-AU" i="1" baseline="0"/>
              <a:t>j </a:t>
            </a:r>
            <a:r>
              <a:rPr lang="en-AU" baseline="0"/>
              <a:t>= 2</a:t>
            </a:r>
          </a:p>
        </p:txBody>
      </p:sp>
      <p:sp>
        <p:nvSpPr>
          <p:cNvPr id="10267" name="Text Box 33"/>
          <p:cNvSpPr txBox="1">
            <a:spLocks noChangeArrowheads="1"/>
          </p:cNvSpPr>
          <p:nvPr/>
        </p:nvSpPr>
        <p:spPr bwMode="auto">
          <a:xfrm>
            <a:off x="5364163" y="2060575"/>
            <a:ext cx="622300" cy="366713"/>
          </a:xfrm>
          <a:prstGeom prst="rect">
            <a:avLst/>
          </a:prstGeom>
          <a:noFill/>
          <a:ln w="9525">
            <a:noFill/>
            <a:miter lim="800000"/>
            <a:headEnd/>
            <a:tailEnd/>
          </a:ln>
        </p:spPr>
        <p:txBody>
          <a:bodyPr wrap="none">
            <a:spAutoFit/>
          </a:bodyPr>
          <a:lstStyle/>
          <a:p>
            <a:r>
              <a:rPr lang="en-AU" i="1" baseline="0"/>
              <a:t>j </a:t>
            </a:r>
            <a:r>
              <a:rPr lang="en-AU" baseline="0"/>
              <a:t>= 3</a:t>
            </a:r>
          </a:p>
        </p:txBody>
      </p:sp>
      <p:sp>
        <p:nvSpPr>
          <p:cNvPr id="10268" name="Oval 34"/>
          <p:cNvSpPr>
            <a:spLocks noChangeArrowheads="1"/>
          </p:cNvSpPr>
          <p:nvPr/>
        </p:nvSpPr>
        <p:spPr bwMode="auto">
          <a:xfrm>
            <a:off x="303213" y="1712913"/>
            <a:ext cx="271462" cy="268287"/>
          </a:xfrm>
          <a:prstGeom prst="ellipse">
            <a:avLst/>
          </a:prstGeom>
          <a:gradFill rotWithShape="1">
            <a:gsLst>
              <a:gs pos="0">
                <a:srgbClr val="FFFFFF"/>
              </a:gs>
              <a:gs pos="100000">
                <a:srgbClr val="0000FF"/>
              </a:gs>
            </a:gsLst>
            <a:lin ang="18900000" scaled="1"/>
          </a:gradFill>
          <a:ln w="9525">
            <a:solidFill>
              <a:schemeClr val="tx1"/>
            </a:solidFill>
            <a:round/>
            <a:headEnd/>
            <a:tailEnd/>
          </a:ln>
        </p:spPr>
        <p:txBody>
          <a:bodyPr wrap="none" anchor="ctr"/>
          <a:lstStyle/>
          <a:p>
            <a:endParaRPr lang="en-US"/>
          </a:p>
        </p:txBody>
      </p:sp>
      <p:sp>
        <p:nvSpPr>
          <p:cNvPr id="10269" name="Oval 35"/>
          <p:cNvSpPr>
            <a:spLocks noChangeArrowheads="1"/>
          </p:cNvSpPr>
          <p:nvPr/>
        </p:nvSpPr>
        <p:spPr bwMode="auto">
          <a:xfrm>
            <a:off x="1819275" y="1712913"/>
            <a:ext cx="271463" cy="268287"/>
          </a:xfrm>
          <a:prstGeom prst="ellipse">
            <a:avLst/>
          </a:prstGeom>
          <a:gradFill rotWithShape="1">
            <a:gsLst>
              <a:gs pos="0">
                <a:srgbClr val="FFFFFF"/>
              </a:gs>
              <a:gs pos="100000">
                <a:srgbClr val="0000FF"/>
              </a:gs>
            </a:gsLst>
            <a:lin ang="18900000" scaled="1"/>
          </a:gradFill>
          <a:ln w="9525">
            <a:solidFill>
              <a:schemeClr val="tx1"/>
            </a:solidFill>
            <a:round/>
            <a:headEnd/>
            <a:tailEnd/>
          </a:ln>
        </p:spPr>
        <p:txBody>
          <a:bodyPr wrap="none" anchor="ctr"/>
          <a:lstStyle/>
          <a:p>
            <a:endParaRPr lang="en-US"/>
          </a:p>
        </p:txBody>
      </p:sp>
      <p:grpSp>
        <p:nvGrpSpPr>
          <p:cNvPr id="10270" name="Group 36"/>
          <p:cNvGrpSpPr>
            <a:grpSpLocks/>
          </p:cNvGrpSpPr>
          <p:nvPr/>
        </p:nvGrpSpPr>
        <p:grpSpPr bwMode="auto">
          <a:xfrm>
            <a:off x="690563" y="1138238"/>
            <a:ext cx="271462" cy="536575"/>
            <a:chOff x="2744" y="2386"/>
            <a:chExt cx="317" cy="635"/>
          </a:xfrm>
        </p:grpSpPr>
        <p:sp>
          <p:nvSpPr>
            <p:cNvPr id="10293" name="Oval 37"/>
            <p:cNvSpPr>
              <a:spLocks noChangeArrowheads="1"/>
            </p:cNvSpPr>
            <p:nvPr/>
          </p:nvSpPr>
          <p:spPr bwMode="auto">
            <a:xfrm>
              <a:off x="2744" y="2386"/>
              <a:ext cx="317" cy="317"/>
            </a:xfrm>
            <a:prstGeom prst="ellipse">
              <a:avLst/>
            </a:prstGeom>
            <a:gradFill rotWithShape="1">
              <a:gsLst>
                <a:gs pos="0">
                  <a:schemeClr val="bg1"/>
                </a:gs>
                <a:gs pos="100000">
                  <a:srgbClr val="FF3300"/>
                </a:gs>
              </a:gsLst>
              <a:lin ang="18900000" scaled="1"/>
            </a:gradFill>
            <a:ln w="9525">
              <a:solidFill>
                <a:schemeClr val="tx1"/>
              </a:solidFill>
              <a:round/>
              <a:headEnd/>
              <a:tailEnd/>
            </a:ln>
          </p:spPr>
          <p:txBody>
            <a:bodyPr wrap="none" anchor="ctr"/>
            <a:lstStyle/>
            <a:p>
              <a:endParaRPr lang="en-US"/>
            </a:p>
          </p:txBody>
        </p:sp>
        <p:sp>
          <p:nvSpPr>
            <p:cNvPr id="10294" name="Oval 38"/>
            <p:cNvSpPr>
              <a:spLocks noChangeArrowheads="1"/>
            </p:cNvSpPr>
            <p:nvPr/>
          </p:nvSpPr>
          <p:spPr bwMode="auto">
            <a:xfrm>
              <a:off x="2744" y="2704"/>
              <a:ext cx="317" cy="317"/>
            </a:xfrm>
            <a:prstGeom prst="ellipse">
              <a:avLst/>
            </a:prstGeom>
            <a:gradFill rotWithShape="1">
              <a:gsLst>
                <a:gs pos="0">
                  <a:srgbClr val="FFFFFF"/>
                </a:gs>
                <a:gs pos="100000">
                  <a:srgbClr val="0000FF"/>
                </a:gs>
              </a:gsLst>
              <a:lin ang="18900000" scaled="1"/>
            </a:gradFill>
            <a:ln w="9525">
              <a:solidFill>
                <a:schemeClr val="tx1"/>
              </a:solidFill>
              <a:round/>
              <a:headEnd/>
              <a:tailEnd/>
            </a:ln>
          </p:spPr>
          <p:txBody>
            <a:bodyPr wrap="none" anchor="ctr"/>
            <a:lstStyle/>
            <a:p>
              <a:endParaRPr lang="en-US"/>
            </a:p>
          </p:txBody>
        </p:sp>
      </p:grpSp>
      <p:grpSp>
        <p:nvGrpSpPr>
          <p:cNvPr id="10271" name="Group 39"/>
          <p:cNvGrpSpPr>
            <a:grpSpLocks/>
          </p:cNvGrpSpPr>
          <p:nvPr/>
        </p:nvGrpSpPr>
        <p:grpSpPr bwMode="auto">
          <a:xfrm>
            <a:off x="1430338" y="1138238"/>
            <a:ext cx="271462" cy="536575"/>
            <a:chOff x="2744" y="2386"/>
            <a:chExt cx="317" cy="635"/>
          </a:xfrm>
        </p:grpSpPr>
        <p:sp>
          <p:nvSpPr>
            <p:cNvPr id="10291" name="Oval 40"/>
            <p:cNvSpPr>
              <a:spLocks noChangeArrowheads="1"/>
            </p:cNvSpPr>
            <p:nvPr/>
          </p:nvSpPr>
          <p:spPr bwMode="auto">
            <a:xfrm>
              <a:off x="2744" y="2386"/>
              <a:ext cx="317" cy="317"/>
            </a:xfrm>
            <a:prstGeom prst="ellipse">
              <a:avLst/>
            </a:prstGeom>
            <a:gradFill rotWithShape="1">
              <a:gsLst>
                <a:gs pos="0">
                  <a:schemeClr val="bg1"/>
                </a:gs>
                <a:gs pos="100000">
                  <a:srgbClr val="FF3300"/>
                </a:gs>
              </a:gsLst>
              <a:lin ang="18900000" scaled="1"/>
            </a:gradFill>
            <a:ln w="9525">
              <a:solidFill>
                <a:schemeClr val="tx1"/>
              </a:solidFill>
              <a:round/>
              <a:headEnd/>
              <a:tailEnd/>
            </a:ln>
          </p:spPr>
          <p:txBody>
            <a:bodyPr wrap="none" anchor="ctr"/>
            <a:lstStyle/>
            <a:p>
              <a:endParaRPr lang="en-US"/>
            </a:p>
          </p:txBody>
        </p:sp>
        <p:sp>
          <p:nvSpPr>
            <p:cNvPr id="10292" name="Oval 41"/>
            <p:cNvSpPr>
              <a:spLocks noChangeArrowheads="1"/>
            </p:cNvSpPr>
            <p:nvPr/>
          </p:nvSpPr>
          <p:spPr bwMode="auto">
            <a:xfrm>
              <a:off x="2744" y="2704"/>
              <a:ext cx="317" cy="317"/>
            </a:xfrm>
            <a:prstGeom prst="ellipse">
              <a:avLst/>
            </a:prstGeom>
            <a:gradFill rotWithShape="1">
              <a:gsLst>
                <a:gs pos="0">
                  <a:srgbClr val="FFFFFF"/>
                </a:gs>
                <a:gs pos="100000">
                  <a:srgbClr val="0000FF"/>
                </a:gs>
              </a:gsLst>
              <a:lin ang="18900000" scaled="1"/>
            </a:gradFill>
            <a:ln w="9525">
              <a:solidFill>
                <a:schemeClr val="tx1"/>
              </a:solidFill>
              <a:round/>
              <a:headEnd/>
              <a:tailEnd/>
            </a:ln>
          </p:spPr>
          <p:txBody>
            <a:bodyPr wrap="none" anchor="ctr"/>
            <a:lstStyle/>
            <a:p>
              <a:endParaRPr lang="en-US"/>
            </a:p>
          </p:txBody>
        </p:sp>
      </p:grpSp>
      <p:sp>
        <p:nvSpPr>
          <p:cNvPr id="10272" name="AutoShape 42"/>
          <p:cNvSpPr>
            <a:spLocks noChangeArrowheads="1"/>
          </p:cNvSpPr>
          <p:nvPr/>
        </p:nvSpPr>
        <p:spPr bwMode="auto">
          <a:xfrm>
            <a:off x="457200" y="1406525"/>
            <a:ext cx="1477963" cy="612775"/>
          </a:xfrm>
          <a:prstGeom prst="hexagon">
            <a:avLst>
              <a:gd name="adj" fmla="val 60298"/>
              <a:gd name="vf" fmla="val 115470"/>
            </a:avLst>
          </a:prstGeom>
          <a:solidFill>
            <a:schemeClr val="bg2">
              <a:alpha val="50195"/>
            </a:schemeClr>
          </a:solidFill>
          <a:ln w="9525">
            <a:solidFill>
              <a:schemeClr val="tx1"/>
            </a:solidFill>
            <a:miter lim="800000"/>
            <a:headEnd/>
            <a:tailEnd/>
          </a:ln>
        </p:spPr>
        <p:txBody>
          <a:bodyPr wrap="none" anchor="ctr"/>
          <a:lstStyle/>
          <a:p>
            <a:endParaRPr lang="en-US"/>
          </a:p>
        </p:txBody>
      </p:sp>
      <p:sp>
        <p:nvSpPr>
          <p:cNvPr id="10273" name="Oval 43"/>
          <p:cNvSpPr>
            <a:spLocks noChangeArrowheads="1"/>
          </p:cNvSpPr>
          <p:nvPr/>
        </p:nvSpPr>
        <p:spPr bwMode="auto">
          <a:xfrm>
            <a:off x="303213" y="1444625"/>
            <a:ext cx="271462" cy="268288"/>
          </a:xfrm>
          <a:prstGeom prst="ellipse">
            <a:avLst/>
          </a:prstGeom>
          <a:gradFill rotWithShape="1">
            <a:gsLst>
              <a:gs pos="0">
                <a:schemeClr val="bg1"/>
              </a:gs>
              <a:gs pos="100000">
                <a:srgbClr val="FF3300"/>
              </a:gs>
            </a:gsLst>
            <a:lin ang="18900000" scaled="1"/>
          </a:gradFill>
          <a:ln w="9525">
            <a:solidFill>
              <a:schemeClr val="tx1"/>
            </a:solidFill>
            <a:round/>
            <a:headEnd/>
            <a:tailEnd/>
          </a:ln>
        </p:spPr>
        <p:txBody>
          <a:bodyPr wrap="none" anchor="ctr"/>
          <a:lstStyle/>
          <a:p>
            <a:endParaRPr lang="en-US"/>
          </a:p>
        </p:txBody>
      </p:sp>
      <p:grpSp>
        <p:nvGrpSpPr>
          <p:cNvPr id="10274" name="Group 44"/>
          <p:cNvGrpSpPr>
            <a:grpSpLocks/>
          </p:cNvGrpSpPr>
          <p:nvPr/>
        </p:nvGrpSpPr>
        <p:grpSpPr bwMode="auto">
          <a:xfrm>
            <a:off x="690563" y="1751013"/>
            <a:ext cx="271462" cy="536575"/>
            <a:chOff x="2744" y="2386"/>
            <a:chExt cx="317" cy="635"/>
          </a:xfrm>
        </p:grpSpPr>
        <p:sp>
          <p:nvSpPr>
            <p:cNvPr id="10289" name="Oval 45"/>
            <p:cNvSpPr>
              <a:spLocks noChangeArrowheads="1"/>
            </p:cNvSpPr>
            <p:nvPr/>
          </p:nvSpPr>
          <p:spPr bwMode="auto">
            <a:xfrm>
              <a:off x="2744" y="2386"/>
              <a:ext cx="317" cy="317"/>
            </a:xfrm>
            <a:prstGeom prst="ellipse">
              <a:avLst/>
            </a:prstGeom>
            <a:gradFill rotWithShape="1">
              <a:gsLst>
                <a:gs pos="0">
                  <a:schemeClr val="bg1"/>
                </a:gs>
                <a:gs pos="100000">
                  <a:srgbClr val="FF3300"/>
                </a:gs>
              </a:gsLst>
              <a:lin ang="18900000" scaled="1"/>
            </a:gradFill>
            <a:ln w="9525">
              <a:solidFill>
                <a:schemeClr val="tx1"/>
              </a:solidFill>
              <a:round/>
              <a:headEnd/>
              <a:tailEnd/>
            </a:ln>
          </p:spPr>
          <p:txBody>
            <a:bodyPr wrap="none" anchor="ctr"/>
            <a:lstStyle/>
            <a:p>
              <a:endParaRPr lang="en-US"/>
            </a:p>
          </p:txBody>
        </p:sp>
        <p:sp>
          <p:nvSpPr>
            <p:cNvPr id="10290" name="Oval 46"/>
            <p:cNvSpPr>
              <a:spLocks noChangeArrowheads="1"/>
            </p:cNvSpPr>
            <p:nvPr/>
          </p:nvSpPr>
          <p:spPr bwMode="auto">
            <a:xfrm>
              <a:off x="2744" y="2704"/>
              <a:ext cx="317" cy="317"/>
            </a:xfrm>
            <a:prstGeom prst="ellipse">
              <a:avLst/>
            </a:prstGeom>
            <a:gradFill rotWithShape="1">
              <a:gsLst>
                <a:gs pos="0">
                  <a:srgbClr val="FFFFFF"/>
                </a:gs>
                <a:gs pos="100000">
                  <a:srgbClr val="0000FF"/>
                </a:gs>
              </a:gsLst>
              <a:lin ang="18900000" scaled="1"/>
            </a:gradFill>
            <a:ln w="9525">
              <a:solidFill>
                <a:schemeClr val="tx1"/>
              </a:solidFill>
              <a:round/>
              <a:headEnd/>
              <a:tailEnd/>
            </a:ln>
          </p:spPr>
          <p:txBody>
            <a:bodyPr wrap="none" anchor="ctr"/>
            <a:lstStyle/>
            <a:p>
              <a:endParaRPr lang="en-US"/>
            </a:p>
          </p:txBody>
        </p:sp>
      </p:grpSp>
      <p:grpSp>
        <p:nvGrpSpPr>
          <p:cNvPr id="10275" name="Group 47"/>
          <p:cNvGrpSpPr>
            <a:grpSpLocks/>
          </p:cNvGrpSpPr>
          <p:nvPr/>
        </p:nvGrpSpPr>
        <p:grpSpPr bwMode="auto">
          <a:xfrm>
            <a:off x="1430338" y="1751013"/>
            <a:ext cx="271462" cy="536575"/>
            <a:chOff x="2744" y="2386"/>
            <a:chExt cx="317" cy="635"/>
          </a:xfrm>
        </p:grpSpPr>
        <p:sp>
          <p:nvSpPr>
            <p:cNvPr id="10287" name="Oval 48"/>
            <p:cNvSpPr>
              <a:spLocks noChangeArrowheads="1"/>
            </p:cNvSpPr>
            <p:nvPr/>
          </p:nvSpPr>
          <p:spPr bwMode="auto">
            <a:xfrm>
              <a:off x="2744" y="2386"/>
              <a:ext cx="317" cy="317"/>
            </a:xfrm>
            <a:prstGeom prst="ellipse">
              <a:avLst/>
            </a:prstGeom>
            <a:gradFill rotWithShape="1">
              <a:gsLst>
                <a:gs pos="0">
                  <a:schemeClr val="bg1"/>
                </a:gs>
                <a:gs pos="100000">
                  <a:srgbClr val="FF3300"/>
                </a:gs>
              </a:gsLst>
              <a:lin ang="18900000" scaled="1"/>
            </a:gradFill>
            <a:ln w="9525">
              <a:solidFill>
                <a:schemeClr val="tx1"/>
              </a:solidFill>
              <a:round/>
              <a:headEnd/>
              <a:tailEnd/>
            </a:ln>
          </p:spPr>
          <p:txBody>
            <a:bodyPr wrap="none" anchor="ctr"/>
            <a:lstStyle/>
            <a:p>
              <a:endParaRPr lang="en-US"/>
            </a:p>
          </p:txBody>
        </p:sp>
        <p:sp>
          <p:nvSpPr>
            <p:cNvPr id="10288" name="Oval 49"/>
            <p:cNvSpPr>
              <a:spLocks noChangeArrowheads="1"/>
            </p:cNvSpPr>
            <p:nvPr/>
          </p:nvSpPr>
          <p:spPr bwMode="auto">
            <a:xfrm>
              <a:off x="2744" y="2704"/>
              <a:ext cx="317" cy="317"/>
            </a:xfrm>
            <a:prstGeom prst="ellipse">
              <a:avLst/>
            </a:prstGeom>
            <a:gradFill rotWithShape="1">
              <a:gsLst>
                <a:gs pos="0">
                  <a:srgbClr val="FFFFFF"/>
                </a:gs>
                <a:gs pos="100000">
                  <a:srgbClr val="0000FF"/>
                </a:gs>
              </a:gsLst>
              <a:lin ang="18900000" scaled="1"/>
            </a:gradFill>
            <a:ln w="9525">
              <a:solidFill>
                <a:schemeClr val="tx1"/>
              </a:solidFill>
              <a:round/>
              <a:headEnd/>
              <a:tailEnd/>
            </a:ln>
          </p:spPr>
          <p:txBody>
            <a:bodyPr wrap="none" anchor="ctr"/>
            <a:lstStyle/>
            <a:p>
              <a:endParaRPr lang="en-US"/>
            </a:p>
          </p:txBody>
        </p:sp>
      </p:grpSp>
      <p:sp>
        <p:nvSpPr>
          <p:cNvPr id="10276" name="Oval 50"/>
          <p:cNvSpPr>
            <a:spLocks noChangeArrowheads="1"/>
          </p:cNvSpPr>
          <p:nvPr/>
        </p:nvSpPr>
        <p:spPr bwMode="auto">
          <a:xfrm>
            <a:off x="1819275" y="1444625"/>
            <a:ext cx="271463" cy="268288"/>
          </a:xfrm>
          <a:prstGeom prst="ellipse">
            <a:avLst/>
          </a:prstGeom>
          <a:gradFill rotWithShape="1">
            <a:gsLst>
              <a:gs pos="0">
                <a:schemeClr val="bg1"/>
              </a:gs>
              <a:gs pos="100000">
                <a:srgbClr val="FF3300"/>
              </a:gs>
            </a:gsLst>
            <a:lin ang="18900000" scaled="1"/>
          </a:gradFill>
          <a:ln w="9525">
            <a:solidFill>
              <a:schemeClr val="tx1"/>
            </a:solidFill>
            <a:round/>
            <a:headEnd/>
            <a:tailEnd/>
          </a:ln>
        </p:spPr>
        <p:txBody>
          <a:bodyPr wrap="none" anchor="ctr"/>
          <a:lstStyle/>
          <a:p>
            <a:endParaRPr lang="en-US"/>
          </a:p>
        </p:txBody>
      </p:sp>
      <p:sp>
        <p:nvSpPr>
          <p:cNvPr id="10277" name="Text Box 51"/>
          <p:cNvSpPr txBox="1">
            <a:spLocks noChangeArrowheads="1"/>
          </p:cNvSpPr>
          <p:nvPr/>
        </p:nvSpPr>
        <p:spPr bwMode="auto">
          <a:xfrm>
            <a:off x="1614488" y="915988"/>
            <a:ext cx="455612" cy="457200"/>
          </a:xfrm>
          <a:prstGeom prst="rect">
            <a:avLst/>
          </a:prstGeom>
          <a:noFill/>
          <a:ln w="9525">
            <a:noFill/>
            <a:miter lim="800000"/>
            <a:headEnd/>
            <a:tailEnd/>
          </a:ln>
        </p:spPr>
        <p:txBody>
          <a:bodyPr wrap="none">
            <a:spAutoFit/>
          </a:bodyPr>
          <a:lstStyle/>
          <a:p>
            <a:r>
              <a:rPr lang="en-AU" sz="2400" i="1" baseline="0">
                <a:latin typeface="Symbol" pitchFamily="18" charset="2"/>
              </a:rPr>
              <a:t>f</a:t>
            </a:r>
            <a:r>
              <a:rPr lang="en-AU" sz="2400" i="1"/>
              <a:t>1</a:t>
            </a:r>
          </a:p>
        </p:txBody>
      </p:sp>
      <p:sp>
        <p:nvSpPr>
          <p:cNvPr id="10278" name="Text Box 52"/>
          <p:cNvSpPr txBox="1">
            <a:spLocks noChangeArrowheads="1"/>
          </p:cNvSpPr>
          <p:nvPr/>
        </p:nvSpPr>
        <p:spPr bwMode="auto">
          <a:xfrm>
            <a:off x="885825" y="908050"/>
            <a:ext cx="455613" cy="457200"/>
          </a:xfrm>
          <a:prstGeom prst="rect">
            <a:avLst/>
          </a:prstGeom>
          <a:noFill/>
          <a:ln w="9525">
            <a:noFill/>
            <a:miter lim="800000"/>
            <a:headEnd/>
            <a:tailEnd/>
          </a:ln>
        </p:spPr>
        <p:txBody>
          <a:bodyPr wrap="none">
            <a:spAutoFit/>
          </a:bodyPr>
          <a:lstStyle/>
          <a:p>
            <a:r>
              <a:rPr lang="en-AU" sz="2400" i="1" baseline="0">
                <a:latin typeface="Symbol" pitchFamily="18" charset="2"/>
              </a:rPr>
              <a:t>f</a:t>
            </a:r>
            <a:r>
              <a:rPr lang="en-AU" sz="2400" i="1"/>
              <a:t>2</a:t>
            </a:r>
          </a:p>
        </p:txBody>
      </p:sp>
      <p:sp>
        <p:nvSpPr>
          <p:cNvPr id="10279" name="Text Box 53"/>
          <p:cNvSpPr txBox="1">
            <a:spLocks noChangeArrowheads="1"/>
          </p:cNvSpPr>
          <p:nvPr/>
        </p:nvSpPr>
        <p:spPr bwMode="auto">
          <a:xfrm>
            <a:off x="0" y="1027113"/>
            <a:ext cx="455613" cy="457200"/>
          </a:xfrm>
          <a:prstGeom prst="rect">
            <a:avLst/>
          </a:prstGeom>
          <a:noFill/>
          <a:ln w="9525">
            <a:noFill/>
            <a:miter lim="800000"/>
            <a:headEnd/>
            <a:tailEnd/>
          </a:ln>
        </p:spPr>
        <p:txBody>
          <a:bodyPr wrap="none">
            <a:spAutoFit/>
          </a:bodyPr>
          <a:lstStyle/>
          <a:p>
            <a:r>
              <a:rPr lang="en-AU" sz="2400" i="1" baseline="0">
                <a:latin typeface="Symbol" pitchFamily="18" charset="2"/>
              </a:rPr>
              <a:t>f</a:t>
            </a:r>
            <a:r>
              <a:rPr lang="en-AU" sz="2400" i="1"/>
              <a:t>3</a:t>
            </a:r>
          </a:p>
        </p:txBody>
      </p:sp>
      <p:sp>
        <p:nvSpPr>
          <p:cNvPr id="10280" name="Text Box 54"/>
          <p:cNvSpPr txBox="1">
            <a:spLocks noChangeArrowheads="1"/>
          </p:cNvSpPr>
          <p:nvPr/>
        </p:nvSpPr>
        <p:spPr bwMode="auto">
          <a:xfrm>
            <a:off x="496888" y="2173288"/>
            <a:ext cx="455612" cy="457200"/>
          </a:xfrm>
          <a:prstGeom prst="rect">
            <a:avLst/>
          </a:prstGeom>
          <a:noFill/>
          <a:ln w="9525">
            <a:noFill/>
            <a:miter lim="800000"/>
            <a:headEnd/>
            <a:tailEnd/>
          </a:ln>
        </p:spPr>
        <p:txBody>
          <a:bodyPr wrap="none">
            <a:spAutoFit/>
          </a:bodyPr>
          <a:lstStyle/>
          <a:p>
            <a:r>
              <a:rPr lang="en-AU" sz="2400" i="1" baseline="0">
                <a:latin typeface="Symbol" pitchFamily="18" charset="2"/>
              </a:rPr>
              <a:t>f</a:t>
            </a:r>
            <a:r>
              <a:rPr lang="en-AU" sz="2400" i="1"/>
              <a:t>4</a:t>
            </a:r>
          </a:p>
        </p:txBody>
      </p:sp>
      <p:sp>
        <p:nvSpPr>
          <p:cNvPr id="10281" name="Text Box 55"/>
          <p:cNvSpPr txBox="1">
            <a:spLocks noChangeArrowheads="1"/>
          </p:cNvSpPr>
          <p:nvPr/>
        </p:nvSpPr>
        <p:spPr bwMode="auto">
          <a:xfrm>
            <a:off x="1235075" y="2173288"/>
            <a:ext cx="455613" cy="457200"/>
          </a:xfrm>
          <a:prstGeom prst="rect">
            <a:avLst/>
          </a:prstGeom>
          <a:noFill/>
          <a:ln w="9525">
            <a:noFill/>
            <a:miter lim="800000"/>
            <a:headEnd/>
            <a:tailEnd/>
          </a:ln>
        </p:spPr>
        <p:txBody>
          <a:bodyPr wrap="none">
            <a:spAutoFit/>
          </a:bodyPr>
          <a:lstStyle/>
          <a:p>
            <a:r>
              <a:rPr lang="en-AU" sz="2400" i="1" baseline="0">
                <a:latin typeface="Symbol" pitchFamily="18" charset="2"/>
              </a:rPr>
              <a:t>f</a:t>
            </a:r>
            <a:r>
              <a:rPr lang="en-AU" sz="2400" i="1"/>
              <a:t>5</a:t>
            </a:r>
          </a:p>
        </p:txBody>
      </p:sp>
      <p:sp>
        <p:nvSpPr>
          <p:cNvPr id="10282" name="Text Box 56"/>
          <p:cNvSpPr txBox="1">
            <a:spLocks noChangeArrowheads="1"/>
          </p:cNvSpPr>
          <p:nvPr/>
        </p:nvSpPr>
        <p:spPr bwMode="auto">
          <a:xfrm>
            <a:off x="1835150" y="1844675"/>
            <a:ext cx="455613" cy="457200"/>
          </a:xfrm>
          <a:prstGeom prst="rect">
            <a:avLst/>
          </a:prstGeom>
          <a:noFill/>
          <a:ln w="9525">
            <a:noFill/>
            <a:miter lim="800000"/>
            <a:headEnd/>
            <a:tailEnd/>
          </a:ln>
        </p:spPr>
        <p:txBody>
          <a:bodyPr wrap="none">
            <a:spAutoFit/>
          </a:bodyPr>
          <a:lstStyle/>
          <a:p>
            <a:r>
              <a:rPr lang="en-AU" sz="2400" i="1" baseline="0">
                <a:latin typeface="Symbol" pitchFamily="18" charset="2"/>
              </a:rPr>
              <a:t>f</a:t>
            </a:r>
            <a:r>
              <a:rPr lang="en-AU" sz="2400" i="1"/>
              <a:t>6</a:t>
            </a:r>
          </a:p>
        </p:txBody>
      </p:sp>
      <p:sp>
        <p:nvSpPr>
          <p:cNvPr id="10283" name="Text Box 58"/>
          <p:cNvSpPr txBox="1">
            <a:spLocks noChangeArrowheads="1"/>
          </p:cNvSpPr>
          <p:nvPr/>
        </p:nvSpPr>
        <p:spPr bwMode="auto">
          <a:xfrm>
            <a:off x="684213" y="4941888"/>
            <a:ext cx="974725" cy="641350"/>
          </a:xfrm>
          <a:prstGeom prst="rect">
            <a:avLst/>
          </a:prstGeom>
          <a:noFill/>
          <a:ln w="9525">
            <a:noFill/>
            <a:miter lim="800000"/>
            <a:headEnd/>
            <a:tailEnd/>
          </a:ln>
        </p:spPr>
        <p:txBody>
          <a:bodyPr wrap="none">
            <a:spAutoFit/>
          </a:bodyPr>
          <a:lstStyle/>
          <a:p>
            <a:r>
              <a:rPr lang="en-US" sz="3600" baseline="0">
                <a:latin typeface="Symbol" pitchFamily="18" charset="2"/>
              </a:rPr>
              <a:t>a+b</a:t>
            </a:r>
          </a:p>
        </p:txBody>
      </p:sp>
      <p:sp>
        <p:nvSpPr>
          <p:cNvPr id="10284" name="Text Box 59"/>
          <p:cNvSpPr txBox="1">
            <a:spLocks noChangeArrowheads="1"/>
          </p:cNvSpPr>
          <p:nvPr/>
        </p:nvSpPr>
        <p:spPr bwMode="auto">
          <a:xfrm>
            <a:off x="3059113" y="6027738"/>
            <a:ext cx="1203325" cy="641350"/>
          </a:xfrm>
          <a:prstGeom prst="rect">
            <a:avLst/>
          </a:prstGeom>
          <a:noFill/>
          <a:ln w="9525">
            <a:noFill/>
            <a:miter lim="800000"/>
            <a:headEnd/>
            <a:tailEnd/>
          </a:ln>
        </p:spPr>
        <p:txBody>
          <a:bodyPr wrap="none">
            <a:spAutoFit/>
          </a:bodyPr>
          <a:lstStyle/>
          <a:p>
            <a:r>
              <a:rPr lang="en-US" sz="3600" baseline="0" dirty="0">
                <a:latin typeface="Symbol" pitchFamily="18" charset="2"/>
              </a:rPr>
              <a:t>a+2b</a:t>
            </a:r>
          </a:p>
        </p:txBody>
      </p:sp>
      <p:sp>
        <p:nvSpPr>
          <p:cNvPr id="10285" name="Text Box 60"/>
          <p:cNvSpPr txBox="1">
            <a:spLocks noChangeArrowheads="1"/>
          </p:cNvSpPr>
          <p:nvPr/>
        </p:nvSpPr>
        <p:spPr bwMode="auto">
          <a:xfrm>
            <a:off x="684213" y="2925763"/>
            <a:ext cx="974725" cy="641350"/>
          </a:xfrm>
          <a:prstGeom prst="rect">
            <a:avLst/>
          </a:prstGeom>
          <a:noFill/>
          <a:ln w="9525">
            <a:noFill/>
            <a:miter lim="800000"/>
            <a:headEnd/>
            <a:tailEnd/>
          </a:ln>
        </p:spPr>
        <p:txBody>
          <a:bodyPr wrap="none">
            <a:spAutoFit/>
          </a:bodyPr>
          <a:lstStyle/>
          <a:p>
            <a:r>
              <a:rPr lang="en-US" sz="3600" baseline="0">
                <a:latin typeface="Symbol" pitchFamily="18" charset="2"/>
              </a:rPr>
              <a:t>a-b</a:t>
            </a:r>
          </a:p>
        </p:txBody>
      </p:sp>
      <p:sp>
        <p:nvSpPr>
          <p:cNvPr id="10286" name="Text Box 61"/>
          <p:cNvSpPr txBox="1">
            <a:spLocks noChangeArrowheads="1"/>
          </p:cNvSpPr>
          <p:nvPr/>
        </p:nvSpPr>
        <p:spPr bwMode="auto">
          <a:xfrm>
            <a:off x="2916238" y="2133600"/>
            <a:ext cx="1203325" cy="641350"/>
          </a:xfrm>
          <a:prstGeom prst="rect">
            <a:avLst/>
          </a:prstGeom>
          <a:noFill/>
          <a:ln w="9525">
            <a:noFill/>
            <a:miter lim="800000"/>
            <a:headEnd/>
            <a:tailEnd/>
          </a:ln>
        </p:spPr>
        <p:txBody>
          <a:bodyPr wrap="none">
            <a:spAutoFit/>
          </a:bodyPr>
          <a:lstStyle/>
          <a:p>
            <a:r>
              <a:rPr lang="en-US" sz="3600" baseline="0">
                <a:latin typeface="Symbol" pitchFamily="18" charset="2"/>
              </a:rPr>
              <a:t>a-2b</a:t>
            </a:r>
          </a:p>
        </p:txBody>
      </p:sp>
      <p:cxnSp>
        <p:nvCxnSpPr>
          <p:cNvPr id="58" name="Straight Connector 57"/>
          <p:cNvCxnSpPr>
            <a:stCxn id="10244" idx="0"/>
            <a:endCxn id="10248" idx="1"/>
          </p:cNvCxnSpPr>
          <p:nvPr/>
        </p:nvCxnSpPr>
        <p:spPr bwMode="auto">
          <a:xfrm rot="5400000" flipH="1" flipV="1">
            <a:off x="5067300" y="4933950"/>
            <a:ext cx="1009650" cy="1743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rot="1800000" flipH="1" flipV="1">
            <a:off x="5912560" y="3426135"/>
            <a:ext cx="1009650" cy="1743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 name="Straight Connector 59"/>
          <p:cNvCxnSpPr/>
          <p:nvPr/>
        </p:nvCxnSpPr>
        <p:spPr bwMode="auto">
          <a:xfrm rot="-1800000" flipH="1" flipV="1">
            <a:off x="5060838" y="1978903"/>
            <a:ext cx="1009650" cy="1743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rot="5400000" flipH="1" flipV="1">
            <a:off x="3338513" y="1969513"/>
            <a:ext cx="1009650" cy="17430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rot="1800000" flipH="1" flipV="1">
            <a:off x="2485986" y="3440245"/>
            <a:ext cx="1009650" cy="1743076"/>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fade">
                                      <p:cBhvr>
                                        <p:cTn id="7" dur="2000"/>
                                        <p:tgtEl>
                                          <p:spTgt spid="102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61"/>
                                        </p:tgtEl>
                                        <p:attrNameLst>
                                          <p:attrName>style.visibility</p:attrName>
                                        </p:attrNameLst>
                                      </p:cBhvr>
                                      <p:to>
                                        <p:strVal val="visible"/>
                                      </p:to>
                                    </p:set>
                                    <p:animEffect transition="in" filter="fade">
                                      <p:cBhvr>
                                        <p:cTn id="10" dur="2000"/>
                                        <p:tgtEl>
                                          <p:spTgt spid="1026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251"/>
                                        </p:tgtEl>
                                        <p:attrNameLst>
                                          <p:attrName>style.visibility</p:attrName>
                                        </p:attrNameLst>
                                      </p:cBhvr>
                                      <p:to>
                                        <p:strVal val="visible"/>
                                      </p:to>
                                    </p:set>
                                    <p:animEffect transition="in" filter="fade">
                                      <p:cBhvr>
                                        <p:cTn id="15" dur="2000"/>
                                        <p:tgtEl>
                                          <p:spTgt spid="102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65"/>
                                        </p:tgtEl>
                                        <p:attrNameLst>
                                          <p:attrName>style.visibility</p:attrName>
                                        </p:attrNameLst>
                                      </p:cBhvr>
                                      <p:to>
                                        <p:strVal val="visible"/>
                                      </p:to>
                                    </p:set>
                                    <p:animEffect transition="in" filter="fade">
                                      <p:cBhvr>
                                        <p:cTn id="18" dur="2000"/>
                                        <p:tgtEl>
                                          <p:spTgt spid="1026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263"/>
                                        </p:tgtEl>
                                        <p:attrNameLst>
                                          <p:attrName>style.visibility</p:attrName>
                                        </p:attrNameLst>
                                      </p:cBhvr>
                                      <p:to>
                                        <p:strVal val="visible"/>
                                      </p:to>
                                    </p:set>
                                    <p:animEffect transition="in" filter="fade">
                                      <p:cBhvr>
                                        <p:cTn id="23" dur="2000"/>
                                        <p:tgtEl>
                                          <p:spTgt spid="102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48"/>
                                        </p:tgtEl>
                                        <p:attrNameLst>
                                          <p:attrName>style.visibility</p:attrName>
                                        </p:attrNameLst>
                                      </p:cBhvr>
                                      <p:to>
                                        <p:strVal val="visible"/>
                                      </p:to>
                                    </p:set>
                                    <p:animEffect transition="in" filter="fade">
                                      <p:cBhvr>
                                        <p:cTn id="26" dur="2000"/>
                                        <p:tgtEl>
                                          <p:spTgt spid="1024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262"/>
                                        </p:tgtEl>
                                        <p:attrNameLst>
                                          <p:attrName>style.visibility</p:attrName>
                                        </p:attrNameLst>
                                      </p:cBhvr>
                                      <p:to>
                                        <p:strVal val="visible"/>
                                      </p:to>
                                    </p:set>
                                    <p:animEffect transition="in" filter="fade">
                                      <p:cBhvr>
                                        <p:cTn id="29" dur="2000"/>
                                        <p:tgtEl>
                                          <p:spTgt spid="1026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2000"/>
                                        <p:tgtEl>
                                          <p:spTgt spid="5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250"/>
                                        </p:tgtEl>
                                        <p:attrNameLst>
                                          <p:attrName>style.visibility</p:attrName>
                                        </p:attrNameLst>
                                      </p:cBhvr>
                                      <p:to>
                                        <p:strVal val="visible"/>
                                      </p:to>
                                    </p:set>
                                    <p:animEffect transition="in" filter="fade">
                                      <p:cBhvr>
                                        <p:cTn id="39" dur="2000"/>
                                        <p:tgtEl>
                                          <p:spTgt spid="1025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264"/>
                                        </p:tgtEl>
                                        <p:attrNameLst>
                                          <p:attrName>style.visibility</p:attrName>
                                        </p:attrNameLst>
                                      </p:cBhvr>
                                      <p:to>
                                        <p:strVal val="visible"/>
                                      </p:to>
                                    </p:set>
                                    <p:animEffect transition="in" filter="fade">
                                      <p:cBhvr>
                                        <p:cTn id="42" dur="2000"/>
                                        <p:tgtEl>
                                          <p:spTgt spid="1026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2000"/>
                                        <p:tgtEl>
                                          <p:spTgt spid="5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252"/>
                                        </p:tgtEl>
                                        <p:attrNameLst>
                                          <p:attrName>style.visibility</p:attrName>
                                        </p:attrNameLst>
                                      </p:cBhvr>
                                      <p:to>
                                        <p:strVal val="visible"/>
                                      </p:to>
                                    </p:set>
                                    <p:animEffect transition="in" filter="fade">
                                      <p:cBhvr>
                                        <p:cTn id="52" dur="2000"/>
                                        <p:tgtEl>
                                          <p:spTgt spid="1025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266"/>
                                        </p:tgtEl>
                                        <p:attrNameLst>
                                          <p:attrName>style.visibility</p:attrName>
                                        </p:attrNameLst>
                                      </p:cBhvr>
                                      <p:to>
                                        <p:strVal val="visible"/>
                                      </p:to>
                                    </p:set>
                                    <p:animEffect transition="in" filter="fade">
                                      <p:cBhvr>
                                        <p:cTn id="55" dur="2000"/>
                                        <p:tgtEl>
                                          <p:spTgt spid="1026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fade">
                                      <p:cBhvr>
                                        <p:cTn id="60" dur="2000"/>
                                        <p:tgtEl>
                                          <p:spTgt spid="6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254"/>
                                        </p:tgtEl>
                                        <p:attrNameLst>
                                          <p:attrName>style.visibility</p:attrName>
                                        </p:attrNameLst>
                                      </p:cBhvr>
                                      <p:to>
                                        <p:strVal val="visible"/>
                                      </p:to>
                                    </p:set>
                                    <p:animEffect transition="in" filter="fade">
                                      <p:cBhvr>
                                        <p:cTn id="65" dur="2000"/>
                                        <p:tgtEl>
                                          <p:spTgt spid="1025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267"/>
                                        </p:tgtEl>
                                        <p:attrNameLst>
                                          <p:attrName>style.visibility</p:attrName>
                                        </p:attrNameLst>
                                      </p:cBhvr>
                                      <p:to>
                                        <p:strVal val="visible"/>
                                      </p:to>
                                    </p:set>
                                    <p:animEffect transition="in" filter="fade">
                                      <p:cBhvr>
                                        <p:cTn id="68" dur="2000"/>
                                        <p:tgtEl>
                                          <p:spTgt spid="1026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2000"/>
                                        <p:tgtEl>
                                          <p:spTgt spid="6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0253"/>
                                        </p:tgtEl>
                                        <p:attrNameLst>
                                          <p:attrName>style.visibility</p:attrName>
                                        </p:attrNameLst>
                                      </p:cBhvr>
                                      <p:to>
                                        <p:strVal val="visible"/>
                                      </p:to>
                                    </p:set>
                                    <p:animEffect transition="in" filter="fade">
                                      <p:cBhvr>
                                        <p:cTn id="78" dur="2000"/>
                                        <p:tgtEl>
                                          <p:spTgt spid="1025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fade">
                                      <p:cBhvr>
                                        <p:cTn id="83" dur="2000"/>
                                        <p:tgtEl>
                                          <p:spTgt spid="6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0249"/>
                                        </p:tgtEl>
                                        <p:attrNameLst>
                                          <p:attrName>style.visibility</p:attrName>
                                        </p:attrNameLst>
                                      </p:cBhvr>
                                      <p:to>
                                        <p:strVal val="visible"/>
                                      </p:to>
                                    </p:set>
                                    <p:animEffect transition="in" filter="fade">
                                      <p:cBhvr>
                                        <p:cTn id="88" dur="2000"/>
                                        <p:tgtEl>
                                          <p:spTgt spid="1024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0244"/>
                                        </p:tgtEl>
                                        <p:attrNameLst>
                                          <p:attrName>style.visibility</p:attrName>
                                        </p:attrNameLst>
                                      </p:cBhvr>
                                      <p:to>
                                        <p:strVal val="visible"/>
                                      </p:to>
                                    </p:set>
                                    <p:animEffect transition="in" filter="fade">
                                      <p:cBhvr>
                                        <p:cTn id="93" dur="2000"/>
                                        <p:tgtEl>
                                          <p:spTgt spid="10244"/>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0284"/>
                                        </p:tgtEl>
                                        <p:attrNameLst>
                                          <p:attrName>style.visibility</p:attrName>
                                        </p:attrNameLst>
                                      </p:cBhvr>
                                      <p:to>
                                        <p:strVal val="visible"/>
                                      </p:to>
                                    </p:set>
                                    <p:animEffect transition="in" filter="fade">
                                      <p:cBhvr>
                                        <p:cTn id="98" dur="2000"/>
                                        <p:tgtEl>
                                          <p:spTgt spid="1028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0283"/>
                                        </p:tgtEl>
                                        <p:attrNameLst>
                                          <p:attrName>style.visibility</p:attrName>
                                        </p:attrNameLst>
                                      </p:cBhvr>
                                      <p:to>
                                        <p:strVal val="visible"/>
                                      </p:to>
                                    </p:set>
                                    <p:animEffect transition="in" filter="fade">
                                      <p:cBhvr>
                                        <p:cTn id="101" dur="2000"/>
                                        <p:tgtEl>
                                          <p:spTgt spid="1028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0285"/>
                                        </p:tgtEl>
                                        <p:attrNameLst>
                                          <p:attrName>style.visibility</p:attrName>
                                        </p:attrNameLst>
                                      </p:cBhvr>
                                      <p:to>
                                        <p:strVal val="visible"/>
                                      </p:to>
                                    </p:set>
                                    <p:animEffect transition="in" filter="fade">
                                      <p:cBhvr>
                                        <p:cTn id="104" dur="2000"/>
                                        <p:tgtEl>
                                          <p:spTgt spid="1028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0286"/>
                                        </p:tgtEl>
                                        <p:attrNameLst>
                                          <p:attrName>style.visibility</p:attrName>
                                        </p:attrNameLst>
                                      </p:cBhvr>
                                      <p:to>
                                        <p:strVal val="visible"/>
                                      </p:to>
                                    </p:set>
                                    <p:animEffect transition="in" filter="fade">
                                      <p:cBhvr>
                                        <p:cTn id="107" dur="2000"/>
                                        <p:tgtEl>
                                          <p:spTgt spid="1028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56345"/>
                                        </p:tgtEl>
                                        <p:attrNameLst>
                                          <p:attrName>style.visibility</p:attrName>
                                        </p:attrNameLst>
                                      </p:cBhvr>
                                      <p:to>
                                        <p:strVal val="visible"/>
                                      </p:to>
                                    </p:set>
                                    <p:animEffect transition="in" filter="fade">
                                      <p:cBhvr>
                                        <p:cTn id="112" dur="2000"/>
                                        <p:tgtEl>
                                          <p:spTgt spid="5634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6346"/>
                                        </p:tgtEl>
                                        <p:attrNameLst>
                                          <p:attrName>style.visibility</p:attrName>
                                        </p:attrNameLst>
                                      </p:cBhvr>
                                      <p:to>
                                        <p:strVal val="visible"/>
                                      </p:to>
                                    </p:set>
                                    <p:animEffect transition="in" filter="fade">
                                      <p:cBhvr>
                                        <p:cTn id="115" dur="2000"/>
                                        <p:tgtEl>
                                          <p:spTgt spid="5634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6344"/>
                                        </p:tgtEl>
                                        <p:attrNameLst>
                                          <p:attrName>style.visibility</p:attrName>
                                        </p:attrNameLst>
                                      </p:cBhvr>
                                      <p:to>
                                        <p:strVal val="visible"/>
                                      </p:to>
                                    </p:set>
                                    <p:animEffect transition="in" filter="fade">
                                      <p:cBhvr>
                                        <p:cTn id="118" dur="2000"/>
                                        <p:tgtEl>
                                          <p:spTgt spid="5634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6343"/>
                                        </p:tgtEl>
                                        <p:attrNameLst>
                                          <p:attrName>style.visibility</p:attrName>
                                        </p:attrNameLst>
                                      </p:cBhvr>
                                      <p:to>
                                        <p:strVal val="visible"/>
                                      </p:to>
                                    </p:set>
                                    <p:animEffect transition="in" filter="fade">
                                      <p:cBhvr>
                                        <p:cTn id="121" dur="2000"/>
                                        <p:tgtEl>
                                          <p:spTgt spid="56343"/>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6341"/>
                                        </p:tgtEl>
                                        <p:attrNameLst>
                                          <p:attrName>style.visibility</p:attrName>
                                        </p:attrNameLst>
                                      </p:cBhvr>
                                      <p:to>
                                        <p:strVal val="visible"/>
                                      </p:to>
                                    </p:set>
                                    <p:animEffect transition="in" filter="fade">
                                      <p:cBhvr>
                                        <p:cTn id="124" dur="2000"/>
                                        <p:tgtEl>
                                          <p:spTgt spid="5634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6342"/>
                                        </p:tgtEl>
                                        <p:attrNameLst>
                                          <p:attrName>style.visibility</p:attrName>
                                        </p:attrNameLst>
                                      </p:cBhvr>
                                      <p:to>
                                        <p:strVal val="visible"/>
                                      </p:to>
                                    </p:set>
                                    <p:animEffect transition="in" filter="fade">
                                      <p:cBhvr>
                                        <p:cTn id="127" dur="2000"/>
                                        <p:tgtEl>
                                          <p:spTgt spid="56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7" grpId="0" animBg="1"/>
      <p:bldP spid="10248" grpId="0" animBg="1"/>
      <p:bldP spid="10249" grpId="0" animBg="1"/>
      <p:bldP spid="10250" grpId="0" animBg="1"/>
      <p:bldP spid="10251" grpId="0" animBg="1"/>
      <p:bldP spid="10252" grpId="0" animBg="1"/>
      <p:bldP spid="10253" grpId="0" animBg="1"/>
      <p:bldP spid="10254" grpId="0" animBg="1"/>
      <p:bldP spid="56341" grpId="0" animBg="1"/>
      <p:bldP spid="56342" grpId="0" animBg="1"/>
      <p:bldP spid="56343" grpId="0" animBg="1"/>
      <p:bldP spid="56344" grpId="0" animBg="1"/>
      <p:bldP spid="56345" grpId="0" animBg="1"/>
      <p:bldP spid="56346" grpId="0" animBg="1"/>
      <p:bldP spid="10261" grpId="0"/>
      <p:bldP spid="10262" grpId="0"/>
      <p:bldP spid="10263" grpId="0"/>
      <p:bldP spid="10264" grpId="0"/>
      <p:bldP spid="10265" grpId="0"/>
      <p:bldP spid="10266" grpId="0"/>
      <p:bldP spid="10267" grpId="0"/>
      <p:bldP spid="10283" grpId="0"/>
      <p:bldP spid="10284" grpId="0"/>
      <p:bldP spid="10285" grpId="0"/>
      <p:bldP spid="102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0" y="-17463"/>
            <a:ext cx="9144000" cy="1143001"/>
          </a:xfrm>
          <a:noFill/>
        </p:spPr>
        <p:txBody>
          <a:bodyPr/>
          <a:lstStyle/>
          <a:p>
            <a:pPr eaLnBrk="1" hangingPunct="1"/>
            <a:r>
              <a:rPr lang="en-US" sz="3200" b="1" i="1" smtClean="0">
                <a:solidFill>
                  <a:schemeClr val="accent2"/>
                </a:solidFill>
                <a:latin typeface="Calibri" pitchFamily="34" charset="0"/>
              </a:rPr>
              <a:t>a geometrical mnemonic for N-membered rings</a:t>
            </a:r>
          </a:p>
        </p:txBody>
      </p:sp>
      <p:graphicFrame>
        <p:nvGraphicFramePr>
          <p:cNvPr id="11266" name="Object 3"/>
          <p:cNvGraphicFramePr>
            <a:graphicFrameLocks noChangeAspect="1"/>
          </p:cNvGraphicFramePr>
          <p:nvPr/>
        </p:nvGraphicFramePr>
        <p:xfrm>
          <a:off x="2627313" y="1052513"/>
          <a:ext cx="4176712" cy="1173162"/>
        </p:xfrm>
        <a:graphic>
          <a:graphicData uri="http://schemas.openxmlformats.org/presentationml/2006/ole">
            <mc:AlternateContent xmlns:mc="http://schemas.openxmlformats.org/markup-compatibility/2006">
              <mc:Choice xmlns:v="urn:schemas-microsoft-com:vml" Requires="v">
                <p:oleObj spid="_x0000_s11280" name="Equation" r:id="rId3" imgW="1536480" imgH="431640" progId="Equation.3">
                  <p:embed/>
                </p:oleObj>
              </mc:Choice>
              <mc:Fallback>
                <p:oleObj name="Equation" r:id="rId3" imgW="1536480" imgH="4316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1052513"/>
                        <a:ext cx="4176712" cy="11731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8" name="AutoShape 52"/>
          <p:cNvSpPr>
            <a:spLocks noChangeArrowheads="1"/>
          </p:cNvSpPr>
          <p:nvPr/>
        </p:nvSpPr>
        <p:spPr bwMode="auto">
          <a:xfrm flipV="1">
            <a:off x="1187450" y="3213100"/>
            <a:ext cx="1079500" cy="1008063"/>
          </a:xfrm>
          <a:prstGeom prst="triangle">
            <a:avLst>
              <a:gd name="adj" fmla="val 50000"/>
            </a:avLst>
          </a:prstGeom>
          <a:noFill/>
          <a:ln w="28575">
            <a:solidFill>
              <a:schemeClr val="tx1"/>
            </a:solidFill>
            <a:miter lim="800000"/>
            <a:headEnd/>
            <a:tailEnd/>
          </a:ln>
        </p:spPr>
        <p:txBody>
          <a:bodyPr wrap="none" anchor="ctr"/>
          <a:lstStyle/>
          <a:p>
            <a:endParaRPr lang="en-US"/>
          </a:p>
        </p:txBody>
      </p:sp>
      <p:sp>
        <p:nvSpPr>
          <p:cNvPr id="11269" name="Line 54"/>
          <p:cNvSpPr>
            <a:spLocks noChangeShapeType="1"/>
          </p:cNvSpPr>
          <p:nvPr/>
        </p:nvSpPr>
        <p:spPr bwMode="auto">
          <a:xfrm>
            <a:off x="611188" y="3644900"/>
            <a:ext cx="8137525" cy="0"/>
          </a:xfrm>
          <a:prstGeom prst="line">
            <a:avLst/>
          </a:prstGeom>
          <a:noFill/>
          <a:ln w="38100">
            <a:solidFill>
              <a:schemeClr val="tx1"/>
            </a:solidFill>
            <a:prstDash val="dash"/>
            <a:round/>
            <a:headEnd/>
            <a:tailEnd/>
          </a:ln>
        </p:spPr>
        <p:txBody>
          <a:bodyPr/>
          <a:lstStyle/>
          <a:p>
            <a:endParaRPr lang="en-US"/>
          </a:p>
        </p:txBody>
      </p:sp>
      <p:sp>
        <p:nvSpPr>
          <p:cNvPr id="11270" name="AutoShape 55"/>
          <p:cNvSpPr>
            <a:spLocks noChangeArrowheads="1"/>
          </p:cNvSpPr>
          <p:nvPr/>
        </p:nvSpPr>
        <p:spPr bwMode="auto">
          <a:xfrm rot="10800000">
            <a:off x="5219700" y="3135313"/>
            <a:ext cx="1152525" cy="1085850"/>
          </a:xfrm>
          <a:prstGeom prst="pentagon">
            <a:avLst/>
          </a:prstGeom>
          <a:noFill/>
          <a:ln w="28575">
            <a:solidFill>
              <a:schemeClr val="tx1"/>
            </a:solidFill>
            <a:miter lim="800000"/>
            <a:headEnd/>
            <a:tailEnd/>
          </a:ln>
        </p:spPr>
        <p:txBody>
          <a:bodyPr wrap="none" anchor="ctr"/>
          <a:lstStyle/>
          <a:p>
            <a:endParaRPr lang="en-US"/>
          </a:p>
        </p:txBody>
      </p:sp>
      <p:sp>
        <p:nvSpPr>
          <p:cNvPr id="11271" name="Line 56"/>
          <p:cNvSpPr>
            <a:spLocks noChangeShapeType="1"/>
          </p:cNvSpPr>
          <p:nvPr/>
        </p:nvSpPr>
        <p:spPr bwMode="auto">
          <a:xfrm>
            <a:off x="468313" y="4221163"/>
            <a:ext cx="8351837" cy="0"/>
          </a:xfrm>
          <a:prstGeom prst="line">
            <a:avLst/>
          </a:prstGeom>
          <a:noFill/>
          <a:ln w="19050">
            <a:solidFill>
              <a:schemeClr val="tx1"/>
            </a:solidFill>
            <a:prstDash val="sysDot"/>
            <a:round/>
            <a:headEnd/>
            <a:tailEnd/>
          </a:ln>
        </p:spPr>
        <p:txBody>
          <a:bodyPr/>
          <a:lstStyle/>
          <a:p>
            <a:endParaRPr lang="en-US"/>
          </a:p>
        </p:txBody>
      </p:sp>
      <p:sp>
        <p:nvSpPr>
          <p:cNvPr id="11272" name="AutoShape 62"/>
          <p:cNvSpPr>
            <a:spLocks noChangeArrowheads="1"/>
          </p:cNvSpPr>
          <p:nvPr/>
        </p:nvSpPr>
        <p:spPr bwMode="auto">
          <a:xfrm rot="5400000">
            <a:off x="7073900" y="3179763"/>
            <a:ext cx="1152525" cy="930275"/>
          </a:xfrm>
          <a:prstGeom prst="hexagon">
            <a:avLst>
              <a:gd name="adj" fmla="val 30973"/>
              <a:gd name="vf" fmla="val 115470"/>
            </a:avLst>
          </a:prstGeom>
          <a:noFill/>
          <a:ln w="28575">
            <a:solidFill>
              <a:schemeClr val="tx1"/>
            </a:solidFill>
            <a:miter lim="800000"/>
            <a:headEnd/>
            <a:tailEnd/>
          </a:ln>
        </p:spPr>
        <p:txBody>
          <a:bodyPr wrap="none" anchor="ctr"/>
          <a:lstStyle/>
          <a:p>
            <a:endParaRPr lang="en-US"/>
          </a:p>
        </p:txBody>
      </p:sp>
      <p:sp>
        <p:nvSpPr>
          <p:cNvPr id="11273" name="Rectangle 63"/>
          <p:cNvSpPr>
            <a:spLocks noChangeArrowheads="1"/>
          </p:cNvSpPr>
          <p:nvPr/>
        </p:nvSpPr>
        <p:spPr bwMode="auto">
          <a:xfrm rot="2724731">
            <a:off x="3130550" y="3241675"/>
            <a:ext cx="792163" cy="792163"/>
          </a:xfrm>
          <a:prstGeom prst="rect">
            <a:avLst/>
          </a:prstGeom>
          <a:noFill/>
          <a:ln w="28575">
            <a:solidFill>
              <a:schemeClr val="tx1"/>
            </a:solidFill>
            <a:miter lim="800000"/>
            <a:headEnd/>
            <a:tailEnd/>
          </a:ln>
        </p:spPr>
        <p:txBody>
          <a:bodyPr wrap="none" anchor="ctr"/>
          <a:lstStyle/>
          <a:p>
            <a:endParaRPr lang="en-US"/>
          </a:p>
        </p:txBody>
      </p:sp>
      <p:sp>
        <p:nvSpPr>
          <p:cNvPr id="11274" name="Line 64"/>
          <p:cNvSpPr>
            <a:spLocks noChangeShapeType="1"/>
          </p:cNvSpPr>
          <p:nvPr/>
        </p:nvSpPr>
        <p:spPr bwMode="auto">
          <a:xfrm>
            <a:off x="468313" y="3068638"/>
            <a:ext cx="8208962" cy="0"/>
          </a:xfrm>
          <a:prstGeom prst="line">
            <a:avLst/>
          </a:prstGeom>
          <a:noFill/>
          <a:ln w="19050">
            <a:solidFill>
              <a:schemeClr val="tx1"/>
            </a:solidFill>
            <a:prstDash val="sysDot"/>
            <a:round/>
            <a:headEnd/>
            <a:tailEnd/>
          </a:ln>
        </p:spPr>
        <p:txBody>
          <a:bodyPr/>
          <a:lstStyle/>
          <a:p>
            <a:endParaRPr lang="en-US"/>
          </a:p>
        </p:txBody>
      </p:sp>
      <p:sp>
        <p:nvSpPr>
          <p:cNvPr id="11275" name="Text Box 65"/>
          <p:cNvSpPr txBox="1">
            <a:spLocks noChangeArrowheads="1"/>
          </p:cNvSpPr>
          <p:nvPr/>
        </p:nvSpPr>
        <p:spPr bwMode="auto">
          <a:xfrm>
            <a:off x="250825" y="4149725"/>
            <a:ext cx="1092200" cy="579438"/>
          </a:xfrm>
          <a:prstGeom prst="rect">
            <a:avLst/>
          </a:prstGeom>
          <a:noFill/>
          <a:ln w="9525">
            <a:noFill/>
            <a:miter lim="800000"/>
            <a:headEnd/>
            <a:tailEnd/>
          </a:ln>
        </p:spPr>
        <p:txBody>
          <a:bodyPr wrap="none">
            <a:spAutoFit/>
          </a:bodyPr>
          <a:lstStyle/>
          <a:p>
            <a:r>
              <a:rPr lang="en-AU" sz="3200" baseline="0">
                <a:latin typeface="Symbol" pitchFamily="18" charset="2"/>
              </a:rPr>
              <a:t>a+2b</a:t>
            </a:r>
          </a:p>
        </p:txBody>
      </p:sp>
      <p:sp>
        <p:nvSpPr>
          <p:cNvPr id="11276" name="Text Box 66"/>
          <p:cNvSpPr txBox="1">
            <a:spLocks noChangeArrowheads="1"/>
          </p:cNvSpPr>
          <p:nvPr/>
        </p:nvSpPr>
        <p:spPr bwMode="auto">
          <a:xfrm>
            <a:off x="323850" y="2492375"/>
            <a:ext cx="1092200" cy="579438"/>
          </a:xfrm>
          <a:prstGeom prst="rect">
            <a:avLst/>
          </a:prstGeom>
          <a:noFill/>
          <a:ln w="9525">
            <a:noFill/>
            <a:miter lim="800000"/>
            <a:headEnd/>
            <a:tailEnd/>
          </a:ln>
        </p:spPr>
        <p:txBody>
          <a:bodyPr wrap="none">
            <a:spAutoFit/>
          </a:bodyPr>
          <a:lstStyle/>
          <a:p>
            <a:r>
              <a:rPr lang="en-AU" sz="3200" baseline="0">
                <a:latin typeface="Symbol" pitchFamily="18" charset="2"/>
              </a:rPr>
              <a:t>a-2b</a:t>
            </a:r>
          </a:p>
        </p:txBody>
      </p:sp>
      <p:sp>
        <p:nvSpPr>
          <p:cNvPr id="11277" name="Text Box 67"/>
          <p:cNvSpPr txBox="1">
            <a:spLocks noChangeArrowheads="1"/>
          </p:cNvSpPr>
          <p:nvPr/>
        </p:nvSpPr>
        <p:spPr bwMode="auto">
          <a:xfrm>
            <a:off x="98425" y="3284538"/>
            <a:ext cx="441325" cy="579437"/>
          </a:xfrm>
          <a:prstGeom prst="rect">
            <a:avLst/>
          </a:prstGeom>
          <a:noFill/>
          <a:ln w="9525">
            <a:noFill/>
            <a:miter lim="800000"/>
            <a:headEnd/>
            <a:tailEnd/>
          </a:ln>
        </p:spPr>
        <p:txBody>
          <a:bodyPr wrap="none">
            <a:spAutoFit/>
          </a:bodyPr>
          <a:lstStyle/>
          <a:p>
            <a:r>
              <a:rPr lang="en-AU" sz="3200" baseline="0">
                <a:latin typeface="Symbol" pitchFamily="18" charset="2"/>
              </a:rPr>
              <a:t>a</a:t>
            </a:r>
          </a:p>
        </p:txBody>
      </p:sp>
      <p:pic>
        <p:nvPicPr>
          <p:cNvPr id="11278" name="Picture 69"/>
          <p:cNvPicPr>
            <a:picLocks noChangeAspect="1" noChangeArrowheads="1"/>
          </p:cNvPicPr>
          <p:nvPr/>
        </p:nvPicPr>
        <p:blipFill>
          <a:blip r:embed="rId5" cstate="print"/>
          <a:srcRect/>
          <a:stretch>
            <a:fillRect/>
          </a:stretch>
        </p:blipFill>
        <p:spPr bwMode="auto">
          <a:xfrm>
            <a:off x="827088" y="4724400"/>
            <a:ext cx="2592387" cy="804863"/>
          </a:xfrm>
          <a:prstGeom prst="rect">
            <a:avLst/>
          </a:prstGeom>
          <a:noFill/>
          <a:ln w="9525">
            <a:noFill/>
            <a:miter lim="800000"/>
            <a:headEnd/>
            <a:tailEnd/>
          </a:ln>
        </p:spPr>
      </p:pic>
      <p:pic>
        <p:nvPicPr>
          <p:cNvPr id="11279" name="Picture 70"/>
          <p:cNvPicPr>
            <a:picLocks noChangeAspect="1" noChangeArrowheads="1"/>
          </p:cNvPicPr>
          <p:nvPr/>
        </p:nvPicPr>
        <p:blipFill>
          <a:blip r:embed="rId6" cstate="print"/>
          <a:srcRect/>
          <a:stretch>
            <a:fillRect/>
          </a:stretch>
        </p:blipFill>
        <p:spPr bwMode="auto">
          <a:xfrm>
            <a:off x="2484438" y="4716463"/>
            <a:ext cx="1871662" cy="873125"/>
          </a:xfrm>
          <a:prstGeom prst="rect">
            <a:avLst/>
          </a:prstGeom>
          <a:noFill/>
          <a:ln w="9525">
            <a:noFill/>
            <a:miter lim="800000"/>
            <a:headEnd/>
            <a:tailEnd/>
          </a:ln>
        </p:spPr>
      </p:pic>
      <p:pic>
        <p:nvPicPr>
          <p:cNvPr id="11280" name="Picture 71"/>
          <p:cNvPicPr>
            <a:picLocks noChangeAspect="1" noChangeArrowheads="1"/>
          </p:cNvPicPr>
          <p:nvPr/>
        </p:nvPicPr>
        <p:blipFill>
          <a:blip r:embed="rId7" cstate="print"/>
          <a:srcRect/>
          <a:stretch>
            <a:fillRect/>
          </a:stretch>
        </p:blipFill>
        <p:spPr bwMode="auto">
          <a:xfrm>
            <a:off x="4787900" y="4724400"/>
            <a:ext cx="1800225" cy="981075"/>
          </a:xfrm>
          <a:prstGeom prst="rect">
            <a:avLst/>
          </a:prstGeom>
          <a:noFill/>
          <a:ln w="9525">
            <a:noFill/>
            <a:miter lim="800000"/>
            <a:headEnd/>
            <a:tailEnd/>
          </a:ln>
        </p:spPr>
      </p:pic>
      <p:pic>
        <p:nvPicPr>
          <p:cNvPr id="11281" name="Picture 72"/>
          <p:cNvPicPr>
            <a:picLocks noChangeAspect="1" noChangeArrowheads="1"/>
          </p:cNvPicPr>
          <p:nvPr/>
        </p:nvPicPr>
        <p:blipFill>
          <a:blip r:embed="rId8" cstate="print"/>
          <a:srcRect/>
          <a:stretch>
            <a:fillRect/>
          </a:stretch>
        </p:blipFill>
        <p:spPr bwMode="auto">
          <a:xfrm>
            <a:off x="6659563" y="4673600"/>
            <a:ext cx="2160587" cy="1060450"/>
          </a:xfrm>
          <a:prstGeom prst="rect">
            <a:avLst/>
          </a:prstGeom>
          <a:noFill/>
          <a:ln w="9525">
            <a:noFill/>
            <a:miter lim="800000"/>
            <a:headEnd/>
            <a:tailEnd/>
          </a:ln>
        </p:spPr>
      </p:pic>
      <p:sp>
        <p:nvSpPr>
          <p:cNvPr id="11282" name="Text Box 73"/>
          <p:cNvSpPr txBox="1">
            <a:spLocks noChangeArrowheads="1"/>
          </p:cNvSpPr>
          <p:nvPr/>
        </p:nvSpPr>
        <p:spPr bwMode="auto">
          <a:xfrm>
            <a:off x="739775" y="5832475"/>
            <a:ext cx="1485900" cy="641350"/>
          </a:xfrm>
          <a:prstGeom prst="rect">
            <a:avLst/>
          </a:prstGeom>
          <a:noFill/>
          <a:ln w="9525">
            <a:noFill/>
            <a:miter lim="800000"/>
            <a:headEnd/>
            <a:tailEnd/>
          </a:ln>
        </p:spPr>
        <p:txBody>
          <a:bodyPr wrap="none">
            <a:spAutoFit/>
          </a:bodyPr>
          <a:lstStyle/>
          <a:p>
            <a:pPr algn="ctr"/>
            <a:r>
              <a:rPr lang="en-AU" baseline="0">
                <a:latin typeface="Calibri" pitchFamily="34" charset="0"/>
              </a:rPr>
              <a:t>cyclopropenyl</a:t>
            </a:r>
          </a:p>
          <a:p>
            <a:pPr algn="ctr"/>
            <a:r>
              <a:rPr lang="en-AU" baseline="0">
                <a:latin typeface="Calibri" pitchFamily="34" charset="0"/>
              </a:rPr>
              <a:t>radical</a:t>
            </a:r>
          </a:p>
        </p:txBody>
      </p:sp>
      <p:sp>
        <p:nvSpPr>
          <p:cNvPr id="11283" name="Text Box 74"/>
          <p:cNvSpPr txBox="1">
            <a:spLocks noChangeArrowheads="1"/>
          </p:cNvSpPr>
          <p:nvPr/>
        </p:nvSpPr>
        <p:spPr bwMode="auto">
          <a:xfrm>
            <a:off x="2625725" y="5878513"/>
            <a:ext cx="1603375" cy="366712"/>
          </a:xfrm>
          <a:prstGeom prst="rect">
            <a:avLst/>
          </a:prstGeom>
          <a:noFill/>
          <a:ln w="9525">
            <a:noFill/>
            <a:miter lim="800000"/>
            <a:headEnd/>
            <a:tailEnd/>
          </a:ln>
        </p:spPr>
        <p:txBody>
          <a:bodyPr wrap="none">
            <a:spAutoFit/>
          </a:bodyPr>
          <a:lstStyle/>
          <a:p>
            <a:pPr algn="ctr"/>
            <a:r>
              <a:rPr lang="en-AU" baseline="0">
                <a:latin typeface="Calibri" pitchFamily="34" charset="0"/>
              </a:rPr>
              <a:t>cyclobutadiene</a:t>
            </a:r>
          </a:p>
        </p:txBody>
      </p:sp>
      <p:sp>
        <p:nvSpPr>
          <p:cNvPr id="11284" name="Text Box 75"/>
          <p:cNvSpPr txBox="1">
            <a:spLocks noChangeArrowheads="1"/>
          </p:cNvSpPr>
          <p:nvPr/>
        </p:nvSpPr>
        <p:spPr bwMode="auto">
          <a:xfrm>
            <a:off x="4833938" y="5884863"/>
            <a:ext cx="1758950" cy="641350"/>
          </a:xfrm>
          <a:prstGeom prst="rect">
            <a:avLst/>
          </a:prstGeom>
          <a:noFill/>
          <a:ln w="9525">
            <a:noFill/>
            <a:miter lim="800000"/>
            <a:headEnd/>
            <a:tailEnd/>
          </a:ln>
        </p:spPr>
        <p:txBody>
          <a:bodyPr wrap="none">
            <a:spAutoFit/>
          </a:bodyPr>
          <a:lstStyle/>
          <a:p>
            <a:pPr algn="ctr"/>
            <a:r>
              <a:rPr lang="en-AU" baseline="0">
                <a:latin typeface="Calibri" pitchFamily="34" charset="0"/>
              </a:rPr>
              <a:t>cyclopentadienyl</a:t>
            </a:r>
          </a:p>
          <a:p>
            <a:pPr algn="ctr"/>
            <a:r>
              <a:rPr lang="en-AU" baseline="0">
                <a:latin typeface="Calibri" pitchFamily="34" charset="0"/>
              </a:rPr>
              <a:t>radical</a:t>
            </a:r>
          </a:p>
        </p:txBody>
      </p:sp>
      <p:sp>
        <p:nvSpPr>
          <p:cNvPr id="11285" name="Text Box 76"/>
          <p:cNvSpPr txBox="1">
            <a:spLocks noChangeArrowheads="1"/>
          </p:cNvSpPr>
          <p:nvPr/>
        </p:nvSpPr>
        <p:spPr bwMode="auto">
          <a:xfrm>
            <a:off x="7312025" y="5957888"/>
            <a:ext cx="979488" cy="366712"/>
          </a:xfrm>
          <a:prstGeom prst="rect">
            <a:avLst/>
          </a:prstGeom>
          <a:noFill/>
          <a:ln w="9525">
            <a:noFill/>
            <a:miter lim="800000"/>
            <a:headEnd/>
            <a:tailEnd/>
          </a:ln>
        </p:spPr>
        <p:txBody>
          <a:bodyPr wrap="none">
            <a:spAutoFit/>
          </a:bodyPr>
          <a:lstStyle/>
          <a:p>
            <a:pPr algn="ctr"/>
            <a:r>
              <a:rPr lang="en-AU" baseline="0">
                <a:latin typeface="Calibri" pitchFamily="34" charset="0"/>
              </a:rPr>
              <a:t>benzene</a:t>
            </a:r>
          </a:p>
        </p:txBody>
      </p:sp>
      <p:sp>
        <p:nvSpPr>
          <p:cNvPr id="11286" name="Line 77"/>
          <p:cNvSpPr>
            <a:spLocks noChangeShapeType="1"/>
          </p:cNvSpPr>
          <p:nvPr/>
        </p:nvSpPr>
        <p:spPr bwMode="auto">
          <a:xfrm>
            <a:off x="1547813" y="4221163"/>
            <a:ext cx="360362" cy="0"/>
          </a:xfrm>
          <a:prstGeom prst="line">
            <a:avLst/>
          </a:prstGeom>
          <a:noFill/>
          <a:ln w="57150">
            <a:solidFill>
              <a:schemeClr val="tx1"/>
            </a:solidFill>
            <a:round/>
            <a:headEnd/>
            <a:tailEnd/>
          </a:ln>
        </p:spPr>
        <p:txBody>
          <a:bodyPr/>
          <a:lstStyle/>
          <a:p>
            <a:endParaRPr lang="en-US"/>
          </a:p>
        </p:txBody>
      </p:sp>
      <p:sp>
        <p:nvSpPr>
          <p:cNvPr id="11287" name="Line 78"/>
          <p:cNvSpPr>
            <a:spLocks noChangeShapeType="1"/>
          </p:cNvSpPr>
          <p:nvPr/>
        </p:nvSpPr>
        <p:spPr bwMode="auto">
          <a:xfrm>
            <a:off x="2124075" y="3213100"/>
            <a:ext cx="360363" cy="0"/>
          </a:xfrm>
          <a:prstGeom prst="line">
            <a:avLst/>
          </a:prstGeom>
          <a:noFill/>
          <a:ln w="57150">
            <a:solidFill>
              <a:schemeClr val="tx1"/>
            </a:solidFill>
            <a:round/>
            <a:headEnd/>
            <a:tailEnd/>
          </a:ln>
        </p:spPr>
        <p:txBody>
          <a:bodyPr/>
          <a:lstStyle/>
          <a:p>
            <a:endParaRPr lang="en-US"/>
          </a:p>
        </p:txBody>
      </p:sp>
      <p:sp>
        <p:nvSpPr>
          <p:cNvPr id="11288" name="Line 79"/>
          <p:cNvSpPr>
            <a:spLocks noChangeShapeType="1"/>
          </p:cNvSpPr>
          <p:nvPr/>
        </p:nvSpPr>
        <p:spPr bwMode="auto">
          <a:xfrm>
            <a:off x="1042988" y="3213100"/>
            <a:ext cx="360362" cy="0"/>
          </a:xfrm>
          <a:prstGeom prst="line">
            <a:avLst/>
          </a:prstGeom>
          <a:noFill/>
          <a:ln w="57150">
            <a:solidFill>
              <a:schemeClr val="tx1"/>
            </a:solidFill>
            <a:round/>
            <a:headEnd/>
            <a:tailEnd/>
          </a:ln>
        </p:spPr>
        <p:txBody>
          <a:bodyPr/>
          <a:lstStyle/>
          <a:p>
            <a:endParaRPr lang="en-US"/>
          </a:p>
        </p:txBody>
      </p:sp>
      <p:sp>
        <p:nvSpPr>
          <p:cNvPr id="11289" name="Line 80"/>
          <p:cNvSpPr>
            <a:spLocks noChangeShapeType="1"/>
          </p:cNvSpPr>
          <p:nvPr/>
        </p:nvSpPr>
        <p:spPr bwMode="auto">
          <a:xfrm>
            <a:off x="3348038" y="4221163"/>
            <a:ext cx="360362" cy="0"/>
          </a:xfrm>
          <a:prstGeom prst="line">
            <a:avLst/>
          </a:prstGeom>
          <a:noFill/>
          <a:ln w="57150">
            <a:solidFill>
              <a:schemeClr val="tx1"/>
            </a:solidFill>
            <a:round/>
            <a:headEnd/>
            <a:tailEnd/>
          </a:ln>
        </p:spPr>
        <p:txBody>
          <a:bodyPr/>
          <a:lstStyle/>
          <a:p>
            <a:endParaRPr lang="en-US"/>
          </a:p>
        </p:txBody>
      </p:sp>
      <p:sp>
        <p:nvSpPr>
          <p:cNvPr id="11290" name="Line 81"/>
          <p:cNvSpPr>
            <a:spLocks noChangeShapeType="1"/>
          </p:cNvSpPr>
          <p:nvPr/>
        </p:nvSpPr>
        <p:spPr bwMode="auto">
          <a:xfrm>
            <a:off x="2771775" y="3644900"/>
            <a:ext cx="360363" cy="0"/>
          </a:xfrm>
          <a:prstGeom prst="line">
            <a:avLst/>
          </a:prstGeom>
          <a:noFill/>
          <a:ln w="57150">
            <a:solidFill>
              <a:schemeClr val="tx1"/>
            </a:solidFill>
            <a:round/>
            <a:headEnd/>
            <a:tailEnd/>
          </a:ln>
        </p:spPr>
        <p:txBody>
          <a:bodyPr/>
          <a:lstStyle/>
          <a:p>
            <a:endParaRPr lang="en-US"/>
          </a:p>
        </p:txBody>
      </p:sp>
      <p:sp>
        <p:nvSpPr>
          <p:cNvPr id="11291" name="Line 82"/>
          <p:cNvSpPr>
            <a:spLocks noChangeShapeType="1"/>
          </p:cNvSpPr>
          <p:nvPr/>
        </p:nvSpPr>
        <p:spPr bwMode="auto">
          <a:xfrm>
            <a:off x="3924300" y="3644900"/>
            <a:ext cx="360363" cy="0"/>
          </a:xfrm>
          <a:prstGeom prst="line">
            <a:avLst/>
          </a:prstGeom>
          <a:noFill/>
          <a:ln w="57150">
            <a:solidFill>
              <a:schemeClr val="tx1"/>
            </a:solidFill>
            <a:round/>
            <a:headEnd/>
            <a:tailEnd/>
          </a:ln>
        </p:spPr>
        <p:txBody>
          <a:bodyPr/>
          <a:lstStyle/>
          <a:p>
            <a:endParaRPr lang="en-US"/>
          </a:p>
        </p:txBody>
      </p:sp>
      <p:sp>
        <p:nvSpPr>
          <p:cNvPr id="11292" name="Line 83"/>
          <p:cNvSpPr>
            <a:spLocks noChangeShapeType="1"/>
          </p:cNvSpPr>
          <p:nvPr/>
        </p:nvSpPr>
        <p:spPr bwMode="auto">
          <a:xfrm>
            <a:off x="3348038" y="3068638"/>
            <a:ext cx="360362" cy="0"/>
          </a:xfrm>
          <a:prstGeom prst="line">
            <a:avLst/>
          </a:prstGeom>
          <a:noFill/>
          <a:ln w="57150">
            <a:solidFill>
              <a:schemeClr val="tx1"/>
            </a:solidFill>
            <a:round/>
            <a:headEnd/>
            <a:tailEnd/>
          </a:ln>
        </p:spPr>
        <p:txBody>
          <a:bodyPr/>
          <a:lstStyle/>
          <a:p>
            <a:endParaRPr lang="en-US"/>
          </a:p>
        </p:txBody>
      </p:sp>
      <p:sp>
        <p:nvSpPr>
          <p:cNvPr id="11293" name="Line 84"/>
          <p:cNvSpPr>
            <a:spLocks noChangeShapeType="1"/>
          </p:cNvSpPr>
          <p:nvPr/>
        </p:nvSpPr>
        <p:spPr bwMode="auto">
          <a:xfrm>
            <a:off x="5292725" y="3141663"/>
            <a:ext cx="360363" cy="0"/>
          </a:xfrm>
          <a:prstGeom prst="line">
            <a:avLst/>
          </a:prstGeom>
          <a:noFill/>
          <a:ln w="57150">
            <a:solidFill>
              <a:schemeClr val="tx1"/>
            </a:solidFill>
            <a:round/>
            <a:headEnd/>
            <a:tailEnd/>
          </a:ln>
        </p:spPr>
        <p:txBody>
          <a:bodyPr/>
          <a:lstStyle/>
          <a:p>
            <a:endParaRPr lang="en-US"/>
          </a:p>
        </p:txBody>
      </p:sp>
      <p:sp>
        <p:nvSpPr>
          <p:cNvPr id="11294" name="Line 85"/>
          <p:cNvSpPr>
            <a:spLocks noChangeShapeType="1"/>
          </p:cNvSpPr>
          <p:nvPr/>
        </p:nvSpPr>
        <p:spPr bwMode="auto">
          <a:xfrm>
            <a:off x="5940425" y="3141663"/>
            <a:ext cx="360363" cy="0"/>
          </a:xfrm>
          <a:prstGeom prst="line">
            <a:avLst/>
          </a:prstGeom>
          <a:noFill/>
          <a:ln w="57150">
            <a:solidFill>
              <a:schemeClr val="tx1"/>
            </a:solidFill>
            <a:round/>
            <a:headEnd/>
            <a:tailEnd/>
          </a:ln>
        </p:spPr>
        <p:txBody>
          <a:bodyPr/>
          <a:lstStyle/>
          <a:p>
            <a:endParaRPr lang="en-US"/>
          </a:p>
        </p:txBody>
      </p:sp>
      <p:sp>
        <p:nvSpPr>
          <p:cNvPr id="11295" name="Line 86"/>
          <p:cNvSpPr>
            <a:spLocks noChangeShapeType="1"/>
          </p:cNvSpPr>
          <p:nvPr/>
        </p:nvSpPr>
        <p:spPr bwMode="auto">
          <a:xfrm>
            <a:off x="5076825" y="3789363"/>
            <a:ext cx="360363" cy="0"/>
          </a:xfrm>
          <a:prstGeom prst="line">
            <a:avLst/>
          </a:prstGeom>
          <a:noFill/>
          <a:ln w="57150">
            <a:solidFill>
              <a:schemeClr val="tx1"/>
            </a:solidFill>
            <a:round/>
            <a:headEnd/>
            <a:tailEnd/>
          </a:ln>
        </p:spPr>
        <p:txBody>
          <a:bodyPr/>
          <a:lstStyle/>
          <a:p>
            <a:endParaRPr lang="en-US"/>
          </a:p>
        </p:txBody>
      </p:sp>
      <p:sp>
        <p:nvSpPr>
          <p:cNvPr id="11296" name="Line 87"/>
          <p:cNvSpPr>
            <a:spLocks noChangeShapeType="1"/>
          </p:cNvSpPr>
          <p:nvPr/>
        </p:nvSpPr>
        <p:spPr bwMode="auto">
          <a:xfrm>
            <a:off x="6156325" y="3789363"/>
            <a:ext cx="360363" cy="0"/>
          </a:xfrm>
          <a:prstGeom prst="line">
            <a:avLst/>
          </a:prstGeom>
          <a:noFill/>
          <a:ln w="57150">
            <a:solidFill>
              <a:schemeClr val="tx1"/>
            </a:solidFill>
            <a:round/>
            <a:headEnd/>
            <a:tailEnd/>
          </a:ln>
        </p:spPr>
        <p:txBody>
          <a:bodyPr/>
          <a:lstStyle/>
          <a:p>
            <a:endParaRPr lang="en-US"/>
          </a:p>
        </p:txBody>
      </p:sp>
      <p:sp>
        <p:nvSpPr>
          <p:cNvPr id="11297" name="Line 88"/>
          <p:cNvSpPr>
            <a:spLocks noChangeShapeType="1"/>
          </p:cNvSpPr>
          <p:nvPr/>
        </p:nvSpPr>
        <p:spPr bwMode="auto">
          <a:xfrm>
            <a:off x="5580063" y="4221163"/>
            <a:ext cx="360362" cy="0"/>
          </a:xfrm>
          <a:prstGeom prst="line">
            <a:avLst/>
          </a:prstGeom>
          <a:noFill/>
          <a:ln w="57150">
            <a:solidFill>
              <a:schemeClr val="tx1"/>
            </a:solidFill>
            <a:round/>
            <a:headEnd/>
            <a:tailEnd/>
          </a:ln>
        </p:spPr>
        <p:txBody>
          <a:bodyPr/>
          <a:lstStyle/>
          <a:p>
            <a:endParaRPr lang="en-US"/>
          </a:p>
        </p:txBody>
      </p:sp>
      <p:sp>
        <p:nvSpPr>
          <p:cNvPr id="11298" name="Line 89"/>
          <p:cNvSpPr>
            <a:spLocks noChangeShapeType="1"/>
          </p:cNvSpPr>
          <p:nvPr/>
        </p:nvSpPr>
        <p:spPr bwMode="auto">
          <a:xfrm>
            <a:off x="7019925" y="3357563"/>
            <a:ext cx="360363" cy="0"/>
          </a:xfrm>
          <a:prstGeom prst="line">
            <a:avLst/>
          </a:prstGeom>
          <a:noFill/>
          <a:ln w="57150">
            <a:solidFill>
              <a:schemeClr val="tx1"/>
            </a:solidFill>
            <a:round/>
            <a:headEnd/>
            <a:tailEnd/>
          </a:ln>
        </p:spPr>
        <p:txBody>
          <a:bodyPr/>
          <a:lstStyle/>
          <a:p>
            <a:endParaRPr lang="en-US"/>
          </a:p>
        </p:txBody>
      </p:sp>
      <p:sp>
        <p:nvSpPr>
          <p:cNvPr id="11299" name="Line 90"/>
          <p:cNvSpPr>
            <a:spLocks noChangeShapeType="1"/>
          </p:cNvSpPr>
          <p:nvPr/>
        </p:nvSpPr>
        <p:spPr bwMode="auto">
          <a:xfrm>
            <a:off x="7885113" y="3357563"/>
            <a:ext cx="360362" cy="0"/>
          </a:xfrm>
          <a:prstGeom prst="line">
            <a:avLst/>
          </a:prstGeom>
          <a:noFill/>
          <a:ln w="57150">
            <a:solidFill>
              <a:schemeClr val="tx1"/>
            </a:solidFill>
            <a:round/>
            <a:headEnd/>
            <a:tailEnd/>
          </a:ln>
        </p:spPr>
        <p:txBody>
          <a:bodyPr/>
          <a:lstStyle/>
          <a:p>
            <a:endParaRPr lang="en-US"/>
          </a:p>
        </p:txBody>
      </p:sp>
      <p:sp>
        <p:nvSpPr>
          <p:cNvPr id="11300" name="Line 91"/>
          <p:cNvSpPr>
            <a:spLocks noChangeShapeType="1"/>
          </p:cNvSpPr>
          <p:nvPr/>
        </p:nvSpPr>
        <p:spPr bwMode="auto">
          <a:xfrm>
            <a:off x="7451725" y="3068638"/>
            <a:ext cx="360363" cy="0"/>
          </a:xfrm>
          <a:prstGeom prst="line">
            <a:avLst/>
          </a:prstGeom>
          <a:noFill/>
          <a:ln w="57150">
            <a:solidFill>
              <a:schemeClr val="tx1"/>
            </a:solidFill>
            <a:round/>
            <a:headEnd/>
            <a:tailEnd/>
          </a:ln>
        </p:spPr>
        <p:txBody>
          <a:bodyPr/>
          <a:lstStyle/>
          <a:p>
            <a:endParaRPr lang="en-US"/>
          </a:p>
        </p:txBody>
      </p:sp>
      <p:sp>
        <p:nvSpPr>
          <p:cNvPr id="11301" name="Line 92"/>
          <p:cNvSpPr>
            <a:spLocks noChangeShapeType="1"/>
          </p:cNvSpPr>
          <p:nvPr/>
        </p:nvSpPr>
        <p:spPr bwMode="auto">
          <a:xfrm>
            <a:off x="7451725" y="4221163"/>
            <a:ext cx="360363" cy="0"/>
          </a:xfrm>
          <a:prstGeom prst="line">
            <a:avLst/>
          </a:prstGeom>
          <a:noFill/>
          <a:ln w="57150">
            <a:solidFill>
              <a:schemeClr val="tx1"/>
            </a:solidFill>
            <a:round/>
            <a:headEnd/>
            <a:tailEnd/>
          </a:ln>
        </p:spPr>
        <p:txBody>
          <a:bodyPr/>
          <a:lstStyle/>
          <a:p>
            <a:endParaRPr lang="en-US"/>
          </a:p>
        </p:txBody>
      </p:sp>
      <p:sp>
        <p:nvSpPr>
          <p:cNvPr id="11302" name="Line 93"/>
          <p:cNvSpPr>
            <a:spLocks noChangeShapeType="1"/>
          </p:cNvSpPr>
          <p:nvPr/>
        </p:nvSpPr>
        <p:spPr bwMode="auto">
          <a:xfrm>
            <a:off x="7019925" y="3933825"/>
            <a:ext cx="360363" cy="0"/>
          </a:xfrm>
          <a:prstGeom prst="line">
            <a:avLst/>
          </a:prstGeom>
          <a:noFill/>
          <a:ln w="57150">
            <a:solidFill>
              <a:schemeClr val="tx1"/>
            </a:solidFill>
            <a:round/>
            <a:headEnd/>
            <a:tailEnd/>
          </a:ln>
        </p:spPr>
        <p:txBody>
          <a:bodyPr/>
          <a:lstStyle/>
          <a:p>
            <a:endParaRPr lang="en-US"/>
          </a:p>
        </p:txBody>
      </p:sp>
      <p:sp>
        <p:nvSpPr>
          <p:cNvPr id="11303" name="Line 94"/>
          <p:cNvSpPr>
            <a:spLocks noChangeShapeType="1"/>
          </p:cNvSpPr>
          <p:nvPr/>
        </p:nvSpPr>
        <p:spPr bwMode="auto">
          <a:xfrm>
            <a:off x="7885113" y="3933825"/>
            <a:ext cx="360362" cy="0"/>
          </a:xfrm>
          <a:prstGeom prst="line">
            <a:avLst/>
          </a:prstGeom>
          <a:noFill/>
          <a:ln w="57150">
            <a:solidFill>
              <a:schemeClr val="tx1"/>
            </a:solidFill>
            <a:round/>
            <a:headEnd/>
            <a:tailEnd/>
          </a:ln>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7463"/>
            <a:ext cx="9144000" cy="1143001"/>
          </a:xfrm>
          <a:noFill/>
        </p:spPr>
        <p:txBody>
          <a:bodyPr/>
          <a:lstStyle/>
          <a:p>
            <a:pPr eaLnBrk="1" hangingPunct="1"/>
            <a:r>
              <a:rPr lang="en-US" sz="3200" b="1" i="1" smtClean="0">
                <a:solidFill>
                  <a:schemeClr val="accent2"/>
                </a:solidFill>
                <a:latin typeface="Calibri" pitchFamily="34" charset="0"/>
              </a:rPr>
              <a:t>a geometrical mnemonic for N-membered rings</a:t>
            </a:r>
            <a:br>
              <a:rPr lang="en-US" sz="3200" b="1" i="1" smtClean="0">
                <a:solidFill>
                  <a:schemeClr val="accent2"/>
                </a:solidFill>
                <a:latin typeface="Calibri" pitchFamily="34" charset="0"/>
              </a:rPr>
            </a:br>
            <a:r>
              <a:rPr lang="en-US" sz="3200" b="1" i="1" smtClean="0">
                <a:solidFill>
                  <a:schemeClr val="accent2"/>
                </a:solidFill>
                <a:latin typeface="Calibri" pitchFamily="34" charset="0"/>
              </a:rPr>
              <a:t>centred at </a:t>
            </a:r>
            <a:r>
              <a:rPr lang="en-US" sz="3200" b="1" i="1" smtClean="0">
                <a:solidFill>
                  <a:schemeClr val="accent2"/>
                </a:solidFill>
                <a:latin typeface="Symbol" pitchFamily="18" charset="2"/>
              </a:rPr>
              <a:t>e=a</a:t>
            </a:r>
            <a:r>
              <a:rPr lang="en-US" sz="3200" b="1" i="1" smtClean="0">
                <a:solidFill>
                  <a:schemeClr val="accent2"/>
                </a:solidFill>
                <a:latin typeface="Calibri" pitchFamily="34" charset="0"/>
              </a:rPr>
              <a:t>, radius=</a:t>
            </a:r>
            <a:r>
              <a:rPr lang="en-US" sz="3200" b="1" i="1" smtClean="0">
                <a:solidFill>
                  <a:schemeClr val="accent2"/>
                </a:solidFill>
                <a:latin typeface="Symbol" pitchFamily="18" charset="2"/>
              </a:rPr>
              <a:t>2b</a:t>
            </a:r>
          </a:p>
        </p:txBody>
      </p:sp>
      <p:sp>
        <p:nvSpPr>
          <p:cNvPr id="23555" name="AutoShape 4"/>
          <p:cNvSpPr>
            <a:spLocks noChangeArrowheads="1"/>
          </p:cNvSpPr>
          <p:nvPr/>
        </p:nvSpPr>
        <p:spPr bwMode="auto">
          <a:xfrm flipV="1">
            <a:off x="1187450" y="2435213"/>
            <a:ext cx="1079500" cy="1008062"/>
          </a:xfrm>
          <a:prstGeom prst="triangle">
            <a:avLst>
              <a:gd name="adj" fmla="val 50000"/>
            </a:avLst>
          </a:prstGeom>
          <a:noFill/>
          <a:ln w="28575">
            <a:solidFill>
              <a:schemeClr val="tx1"/>
            </a:solidFill>
            <a:miter lim="800000"/>
            <a:headEnd/>
            <a:tailEnd/>
          </a:ln>
        </p:spPr>
        <p:txBody>
          <a:bodyPr wrap="none" anchor="ctr"/>
          <a:lstStyle/>
          <a:p>
            <a:endParaRPr lang="en-US"/>
          </a:p>
        </p:txBody>
      </p:sp>
      <p:sp>
        <p:nvSpPr>
          <p:cNvPr id="23556" name="Line 5"/>
          <p:cNvSpPr>
            <a:spLocks noChangeShapeType="1"/>
          </p:cNvSpPr>
          <p:nvPr/>
        </p:nvSpPr>
        <p:spPr bwMode="auto">
          <a:xfrm>
            <a:off x="611188" y="2867013"/>
            <a:ext cx="8137525" cy="0"/>
          </a:xfrm>
          <a:prstGeom prst="line">
            <a:avLst/>
          </a:prstGeom>
          <a:noFill/>
          <a:ln w="38100">
            <a:solidFill>
              <a:schemeClr val="tx1"/>
            </a:solidFill>
            <a:prstDash val="dash"/>
            <a:round/>
            <a:headEnd/>
            <a:tailEnd/>
          </a:ln>
        </p:spPr>
        <p:txBody>
          <a:bodyPr/>
          <a:lstStyle/>
          <a:p>
            <a:endParaRPr lang="en-US"/>
          </a:p>
        </p:txBody>
      </p:sp>
      <p:sp>
        <p:nvSpPr>
          <p:cNvPr id="23557" name="AutoShape 6"/>
          <p:cNvSpPr>
            <a:spLocks noChangeArrowheads="1"/>
          </p:cNvSpPr>
          <p:nvPr/>
        </p:nvSpPr>
        <p:spPr bwMode="auto">
          <a:xfrm rot="10800000">
            <a:off x="5219700" y="2357425"/>
            <a:ext cx="1152525" cy="1085850"/>
          </a:xfrm>
          <a:prstGeom prst="pentagon">
            <a:avLst/>
          </a:prstGeom>
          <a:noFill/>
          <a:ln w="28575">
            <a:solidFill>
              <a:schemeClr val="tx1"/>
            </a:solidFill>
            <a:miter lim="800000"/>
            <a:headEnd/>
            <a:tailEnd/>
          </a:ln>
        </p:spPr>
        <p:txBody>
          <a:bodyPr wrap="none" anchor="ctr"/>
          <a:lstStyle/>
          <a:p>
            <a:endParaRPr lang="en-US"/>
          </a:p>
        </p:txBody>
      </p:sp>
      <p:sp>
        <p:nvSpPr>
          <p:cNvPr id="23558" name="Line 7"/>
          <p:cNvSpPr>
            <a:spLocks noChangeShapeType="1"/>
          </p:cNvSpPr>
          <p:nvPr/>
        </p:nvSpPr>
        <p:spPr bwMode="auto">
          <a:xfrm>
            <a:off x="468313" y="3443275"/>
            <a:ext cx="8351837" cy="0"/>
          </a:xfrm>
          <a:prstGeom prst="line">
            <a:avLst/>
          </a:prstGeom>
          <a:noFill/>
          <a:ln w="19050">
            <a:solidFill>
              <a:schemeClr val="tx1"/>
            </a:solidFill>
            <a:prstDash val="sysDot"/>
            <a:round/>
            <a:headEnd/>
            <a:tailEnd/>
          </a:ln>
        </p:spPr>
        <p:txBody>
          <a:bodyPr/>
          <a:lstStyle/>
          <a:p>
            <a:endParaRPr lang="en-US"/>
          </a:p>
        </p:txBody>
      </p:sp>
      <p:sp>
        <p:nvSpPr>
          <p:cNvPr id="23559" name="AutoShape 8"/>
          <p:cNvSpPr>
            <a:spLocks noChangeArrowheads="1"/>
          </p:cNvSpPr>
          <p:nvPr/>
        </p:nvSpPr>
        <p:spPr bwMode="auto">
          <a:xfrm rot="5400000">
            <a:off x="7073900" y="2401875"/>
            <a:ext cx="1152525" cy="930275"/>
          </a:xfrm>
          <a:prstGeom prst="hexagon">
            <a:avLst>
              <a:gd name="adj" fmla="val 30973"/>
              <a:gd name="vf" fmla="val 115470"/>
            </a:avLst>
          </a:prstGeom>
          <a:noFill/>
          <a:ln w="28575">
            <a:solidFill>
              <a:schemeClr val="tx1"/>
            </a:solidFill>
            <a:miter lim="800000"/>
            <a:headEnd/>
            <a:tailEnd/>
          </a:ln>
        </p:spPr>
        <p:txBody>
          <a:bodyPr wrap="none" anchor="ctr"/>
          <a:lstStyle/>
          <a:p>
            <a:endParaRPr lang="en-US"/>
          </a:p>
        </p:txBody>
      </p:sp>
      <p:sp>
        <p:nvSpPr>
          <p:cNvPr id="23560" name="Rectangle 9"/>
          <p:cNvSpPr>
            <a:spLocks noChangeArrowheads="1"/>
          </p:cNvSpPr>
          <p:nvPr/>
        </p:nvSpPr>
        <p:spPr bwMode="auto">
          <a:xfrm rot="2724731">
            <a:off x="3130551" y="2463787"/>
            <a:ext cx="792162" cy="792163"/>
          </a:xfrm>
          <a:prstGeom prst="rect">
            <a:avLst/>
          </a:prstGeom>
          <a:noFill/>
          <a:ln w="28575">
            <a:solidFill>
              <a:schemeClr val="tx1"/>
            </a:solidFill>
            <a:miter lim="800000"/>
            <a:headEnd/>
            <a:tailEnd/>
          </a:ln>
        </p:spPr>
        <p:txBody>
          <a:bodyPr wrap="none" anchor="ctr"/>
          <a:lstStyle/>
          <a:p>
            <a:endParaRPr lang="en-US"/>
          </a:p>
        </p:txBody>
      </p:sp>
      <p:sp>
        <p:nvSpPr>
          <p:cNvPr id="23561" name="Line 10"/>
          <p:cNvSpPr>
            <a:spLocks noChangeShapeType="1"/>
          </p:cNvSpPr>
          <p:nvPr/>
        </p:nvSpPr>
        <p:spPr bwMode="auto">
          <a:xfrm>
            <a:off x="468313" y="2290750"/>
            <a:ext cx="8208962" cy="0"/>
          </a:xfrm>
          <a:prstGeom prst="line">
            <a:avLst/>
          </a:prstGeom>
          <a:noFill/>
          <a:ln w="19050">
            <a:solidFill>
              <a:schemeClr val="tx1"/>
            </a:solidFill>
            <a:prstDash val="sysDot"/>
            <a:round/>
            <a:headEnd/>
            <a:tailEnd/>
          </a:ln>
        </p:spPr>
        <p:txBody>
          <a:bodyPr/>
          <a:lstStyle/>
          <a:p>
            <a:endParaRPr lang="en-US"/>
          </a:p>
        </p:txBody>
      </p:sp>
      <p:sp>
        <p:nvSpPr>
          <p:cNvPr id="23562" name="Text Box 11"/>
          <p:cNvSpPr txBox="1">
            <a:spLocks noChangeArrowheads="1"/>
          </p:cNvSpPr>
          <p:nvPr/>
        </p:nvSpPr>
        <p:spPr bwMode="auto">
          <a:xfrm>
            <a:off x="250825" y="3371838"/>
            <a:ext cx="1092200" cy="579437"/>
          </a:xfrm>
          <a:prstGeom prst="rect">
            <a:avLst/>
          </a:prstGeom>
          <a:noFill/>
          <a:ln w="9525">
            <a:noFill/>
            <a:miter lim="800000"/>
            <a:headEnd/>
            <a:tailEnd/>
          </a:ln>
        </p:spPr>
        <p:txBody>
          <a:bodyPr wrap="none">
            <a:spAutoFit/>
          </a:bodyPr>
          <a:lstStyle/>
          <a:p>
            <a:r>
              <a:rPr lang="en-AU" sz="3200" baseline="0">
                <a:latin typeface="Symbol" pitchFamily="18" charset="2"/>
              </a:rPr>
              <a:t>a+2b</a:t>
            </a:r>
          </a:p>
        </p:txBody>
      </p:sp>
      <p:sp>
        <p:nvSpPr>
          <p:cNvPr id="23563" name="Text Box 12"/>
          <p:cNvSpPr txBox="1">
            <a:spLocks noChangeArrowheads="1"/>
          </p:cNvSpPr>
          <p:nvPr/>
        </p:nvSpPr>
        <p:spPr bwMode="auto">
          <a:xfrm>
            <a:off x="323850" y="1714488"/>
            <a:ext cx="1092200" cy="579437"/>
          </a:xfrm>
          <a:prstGeom prst="rect">
            <a:avLst/>
          </a:prstGeom>
          <a:noFill/>
          <a:ln w="9525">
            <a:noFill/>
            <a:miter lim="800000"/>
            <a:headEnd/>
            <a:tailEnd/>
          </a:ln>
        </p:spPr>
        <p:txBody>
          <a:bodyPr wrap="none">
            <a:spAutoFit/>
          </a:bodyPr>
          <a:lstStyle/>
          <a:p>
            <a:r>
              <a:rPr lang="en-AU" sz="3200" baseline="0">
                <a:latin typeface="Symbol" pitchFamily="18" charset="2"/>
              </a:rPr>
              <a:t>a-2b</a:t>
            </a:r>
          </a:p>
        </p:txBody>
      </p:sp>
      <p:sp>
        <p:nvSpPr>
          <p:cNvPr id="23564" name="Text Box 13"/>
          <p:cNvSpPr txBox="1">
            <a:spLocks noChangeArrowheads="1"/>
          </p:cNvSpPr>
          <p:nvPr/>
        </p:nvSpPr>
        <p:spPr bwMode="auto">
          <a:xfrm>
            <a:off x="98425" y="2506650"/>
            <a:ext cx="441325" cy="579438"/>
          </a:xfrm>
          <a:prstGeom prst="rect">
            <a:avLst/>
          </a:prstGeom>
          <a:noFill/>
          <a:ln w="9525">
            <a:noFill/>
            <a:miter lim="800000"/>
            <a:headEnd/>
            <a:tailEnd/>
          </a:ln>
        </p:spPr>
        <p:txBody>
          <a:bodyPr wrap="none">
            <a:spAutoFit/>
          </a:bodyPr>
          <a:lstStyle/>
          <a:p>
            <a:r>
              <a:rPr lang="en-AU" sz="3200" baseline="0">
                <a:latin typeface="Symbol" pitchFamily="18" charset="2"/>
              </a:rPr>
              <a:t>a</a:t>
            </a:r>
          </a:p>
        </p:txBody>
      </p:sp>
      <p:sp>
        <p:nvSpPr>
          <p:cNvPr id="23565" name="Line 22"/>
          <p:cNvSpPr>
            <a:spLocks noChangeShapeType="1"/>
          </p:cNvSpPr>
          <p:nvPr/>
        </p:nvSpPr>
        <p:spPr bwMode="auto">
          <a:xfrm>
            <a:off x="1547813" y="3443275"/>
            <a:ext cx="360362" cy="0"/>
          </a:xfrm>
          <a:prstGeom prst="line">
            <a:avLst/>
          </a:prstGeom>
          <a:noFill/>
          <a:ln w="57150">
            <a:solidFill>
              <a:schemeClr val="tx1"/>
            </a:solidFill>
            <a:round/>
            <a:headEnd/>
            <a:tailEnd/>
          </a:ln>
        </p:spPr>
        <p:txBody>
          <a:bodyPr/>
          <a:lstStyle/>
          <a:p>
            <a:endParaRPr lang="en-US"/>
          </a:p>
        </p:txBody>
      </p:sp>
      <p:sp>
        <p:nvSpPr>
          <p:cNvPr id="23566" name="Line 23"/>
          <p:cNvSpPr>
            <a:spLocks noChangeShapeType="1"/>
          </p:cNvSpPr>
          <p:nvPr/>
        </p:nvSpPr>
        <p:spPr bwMode="auto">
          <a:xfrm>
            <a:off x="2124075" y="2435213"/>
            <a:ext cx="360363" cy="0"/>
          </a:xfrm>
          <a:prstGeom prst="line">
            <a:avLst/>
          </a:prstGeom>
          <a:noFill/>
          <a:ln w="57150">
            <a:solidFill>
              <a:schemeClr val="tx1"/>
            </a:solidFill>
            <a:round/>
            <a:headEnd/>
            <a:tailEnd/>
          </a:ln>
        </p:spPr>
        <p:txBody>
          <a:bodyPr/>
          <a:lstStyle/>
          <a:p>
            <a:endParaRPr lang="en-US"/>
          </a:p>
        </p:txBody>
      </p:sp>
      <p:sp>
        <p:nvSpPr>
          <p:cNvPr id="23567" name="Line 24"/>
          <p:cNvSpPr>
            <a:spLocks noChangeShapeType="1"/>
          </p:cNvSpPr>
          <p:nvPr/>
        </p:nvSpPr>
        <p:spPr bwMode="auto">
          <a:xfrm>
            <a:off x="1042988" y="2435213"/>
            <a:ext cx="360362" cy="0"/>
          </a:xfrm>
          <a:prstGeom prst="line">
            <a:avLst/>
          </a:prstGeom>
          <a:noFill/>
          <a:ln w="57150">
            <a:solidFill>
              <a:schemeClr val="tx1"/>
            </a:solidFill>
            <a:round/>
            <a:headEnd/>
            <a:tailEnd/>
          </a:ln>
        </p:spPr>
        <p:txBody>
          <a:bodyPr/>
          <a:lstStyle/>
          <a:p>
            <a:endParaRPr lang="en-US"/>
          </a:p>
        </p:txBody>
      </p:sp>
      <p:sp>
        <p:nvSpPr>
          <p:cNvPr id="23568" name="Line 25"/>
          <p:cNvSpPr>
            <a:spLocks noChangeShapeType="1"/>
          </p:cNvSpPr>
          <p:nvPr/>
        </p:nvSpPr>
        <p:spPr bwMode="auto">
          <a:xfrm>
            <a:off x="3348038" y="3443275"/>
            <a:ext cx="360362" cy="0"/>
          </a:xfrm>
          <a:prstGeom prst="line">
            <a:avLst/>
          </a:prstGeom>
          <a:noFill/>
          <a:ln w="57150">
            <a:solidFill>
              <a:schemeClr val="tx1"/>
            </a:solidFill>
            <a:round/>
            <a:headEnd/>
            <a:tailEnd/>
          </a:ln>
        </p:spPr>
        <p:txBody>
          <a:bodyPr/>
          <a:lstStyle/>
          <a:p>
            <a:endParaRPr lang="en-US"/>
          </a:p>
        </p:txBody>
      </p:sp>
      <p:sp>
        <p:nvSpPr>
          <p:cNvPr id="23569" name="Line 26"/>
          <p:cNvSpPr>
            <a:spLocks noChangeShapeType="1"/>
          </p:cNvSpPr>
          <p:nvPr/>
        </p:nvSpPr>
        <p:spPr bwMode="auto">
          <a:xfrm>
            <a:off x="2771775" y="2867013"/>
            <a:ext cx="360363" cy="0"/>
          </a:xfrm>
          <a:prstGeom prst="line">
            <a:avLst/>
          </a:prstGeom>
          <a:noFill/>
          <a:ln w="57150">
            <a:solidFill>
              <a:schemeClr val="tx1"/>
            </a:solidFill>
            <a:round/>
            <a:headEnd/>
            <a:tailEnd/>
          </a:ln>
        </p:spPr>
        <p:txBody>
          <a:bodyPr/>
          <a:lstStyle/>
          <a:p>
            <a:endParaRPr lang="en-US"/>
          </a:p>
        </p:txBody>
      </p:sp>
      <p:sp>
        <p:nvSpPr>
          <p:cNvPr id="23570" name="Line 27"/>
          <p:cNvSpPr>
            <a:spLocks noChangeShapeType="1"/>
          </p:cNvSpPr>
          <p:nvPr/>
        </p:nvSpPr>
        <p:spPr bwMode="auto">
          <a:xfrm>
            <a:off x="3924300" y="2867013"/>
            <a:ext cx="360363" cy="0"/>
          </a:xfrm>
          <a:prstGeom prst="line">
            <a:avLst/>
          </a:prstGeom>
          <a:noFill/>
          <a:ln w="57150">
            <a:solidFill>
              <a:schemeClr val="tx1"/>
            </a:solidFill>
            <a:round/>
            <a:headEnd/>
            <a:tailEnd/>
          </a:ln>
        </p:spPr>
        <p:txBody>
          <a:bodyPr/>
          <a:lstStyle/>
          <a:p>
            <a:endParaRPr lang="en-US"/>
          </a:p>
        </p:txBody>
      </p:sp>
      <p:sp>
        <p:nvSpPr>
          <p:cNvPr id="23571" name="Line 28"/>
          <p:cNvSpPr>
            <a:spLocks noChangeShapeType="1"/>
          </p:cNvSpPr>
          <p:nvPr/>
        </p:nvSpPr>
        <p:spPr bwMode="auto">
          <a:xfrm>
            <a:off x="3348038" y="2290750"/>
            <a:ext cx="360362" cy="0"/>
          </a:xfrm>
          <a:prstGeom prst="line">
            <a:avLst/>
          </a:prstGeom>
          <a:noFill/>
          <a:ln w="57150">
            <a:solidFill>
              <a:schemeClr val="tx1"/>
            </a:solidFill>
            <a:round/>
            <a:headEnd/>
            <a:tailEnd/>
          </a:ln>
        </p:spPr>
        <p:txBody>
          <a:bodyPr/>
          <a:lstStyle/>
          <a:p>
            <a:endParaRPr lang="en-US"/>
          </a:p>
        </p:txBody>
      </p:sp>
      <p:sp>
        <p:nvSpPr>
          <p:cNvPr id="23572" name="Line 29"/>
          <p:cNvSpPr>
            <a:spLocks noChangeShapeType="1"/>
          </p:cNvSpPr>
          <p:nvPr/>
        </p:nvSpPr>
        <p:spPr bwMode="auto">
          <a:xfrm>
            <a:off x="5292725" y="2363775"/>
            <a:ext cx="360363" cy="0"/>
          </a:xfrm>
          <a:prstGeom prst="line">
            <a:avLst/>
          </a:prstGeom>
          <a:noFill/>
          <a:ln w="57150">
            <a:solidFill>
              <a:schemeClr val="tx1"/>
            </a:solidFill>
            <a:round/>
            <a:headEnd/>
            <a:tailEnd/>
          </a:ln>
        </p:spPr>
        <p:txBody>
          <a:bodyPr/>
          <a:lstStyle/>
          <a:p>
            <a:endParaRPr lang="en-US"/>
          </a:p>
        </p:txBody>
      </p:sp>
      <p:sp>
        <p:nvSpPr>
          <p:cNvPr id="23573" name="Line 30"/>
          <p:cNvSpPr>
            <a:spLocks noChangeShapeType="1"/>
          </p:cNvSpPr>
          <p:nvPr/>
        </p:nvSpPr>
        <p:spPr bwMode="auto">
          <a:xfrm>
            <a:off x="5940425" y="2363775"/>
            <a:ext cx="360363" cy="0"/>
          </a:xfrm>
          <a:prstGeom prst="line">
            <a:avLst/>
          </a:prstGeom>
          <a:noFill/>
          <a:ln w="57150">
            <a:solidFill>
              <a:schemeClr val="tx1"/>
            </a:solidFill>
            <a:round/>
            <a:headEnd/>
            <a:tailEnd/>
          </a:ln>
        </p:spPr>
        <p:txBody>
          <a:bodyPr/>
          <a:lstStyle/>
          <a:p>
            <a:endParaRPr lang="en-US"/>
          </a:p>
        </p:txBody>
      </p:sp>
      <p:sp>
        <p:nvSpPr>
          <p:cNvPr id="23574" name="Line 31"/>
          <p:cNvSpPr>
            <a:spLocks noChangeShapeType="1"/>
          </p:cNvSpPr>
          <p:nvPr/>
        </p:nvSpPr>
        <p:spPr bwMode="auto">
          <a:xfrm>
            <a:off x="5076825" y="3011475"/>
            <a:ext cx="360363" cy="0"/>
          </a:xfrm>
          <a:prstGeom prst="line">
            <a:avLst/>
          </a:prstGeom>
          <a:noFill/>
          <a:ln w="57150">
            <a:solidFill>
              <a:schemeClr val="tx1"/>
            </a:solidFill>
            <a:round/>
            <a:headEnd/>
            <a:tailEnd/>
          </a:ln>
        </p:spPr>
        <p:txBody>
          <a:bodyPr/>
          <a:lstStyle/>
          <a:p>
            <a:endParaRPr lang="en-US"/>
          </a:p>
        </p:txBody>
      </p:sp>
      <p:sp>
        <p:nvSpPr>
          <p:cNvPr id="23575" name="Line 32"/>
          <p:cNvSpPr>
            <a:spLocks noChangeShapeType="1"/>
          </p:cNvSpPr>
          <p:nvPr/>
        </p:nvSpPr>
        <p:spPr bwMode="auto">
          <a:xfrm>
            <a:off x="6156325" y="3011475"/>
            <a:ext cx="360363" cy="0"/>
          </a:xfrm>
          <a:prstGeom prst="line">
            <a:avLst/>
          </a:prstGeom>
          <a:noFill/>
          <a:ln w="57150">
            <a:solidFill>
              <a:schemeClr val="tx1"/>
            </a:solidFill>
            <a:round/>
            <a:headEnd/>
            <a:tailEnd/>
          </a:ln>
        </p:spPr>
        <p:txBody>
          <a:bodyPr/>
          <a:lstStyle/>
          <a:p>
            <a:endParaRPr lang="en-US"/>
          </a:p>
        </p:txBody>
      </p:sp>
      <p:sp>
        <p:nvSpPr>
          <p:cNvPr id="23576" name="Line 33"/>
          <p:cNvSpPr>
            <a:spLocks noChangeShapeType="1"/>
          </p:cNvSpPr>
          <p:nvPr/>
        </p:nvSpPr>
        <p:spPr bwMode="auto">
          <a:xfrm>
            <a:off x="5580063" y="3443275"/>
            <a:ext cx="360362" cy="0"/>
          </a:xfrm>
          <a:prstGeom prst="line">
            <a:avLst/>
          </a:prstGeom>
          <a:noFill/>
          <a:ln w="57150">
            <a:solidFill>
              <a:schemeClr val="tx1"/>
            </a:solidFill>
            <a:round/>
            <a:headEnd/>
            <a:tailEnd/>
          </a:ln>
        </p:spPr>
        <p:txBody>
          <a:bodyPr/>
          <a:lstStyle/>
          <a:p>
            <a:endParaRPr lang="en-US"/>
          </a:p>
        </p:txBody>
      </p:sp>
      <p:sp>
        <p:nvSpPr>
          <p:cNvPr id="23577" name="Line 34"/>
          <p:cNvSpPr>
            <a:spLocks noChangeShapeType="1"/>
          </p:cNvSpPr>
          <p:nvPr/>
        </p:nvSpPr>
        <p:spPr bwMode="auto">
          <a:xfrm>
            <a:off x="7019925" y="2579675"/>
            <a:ext cx="360363" cy="0"/>
          </a:xfrm>
          <a:prstGeom prst="line">
            <a:avLst/>
          </a:prstGeom>
          <a:noFill/>
          <a:ln w="57150">
            <a:solidFill>
              <a:schemeClr val="tx1"/>
            </a:solidFill>
            <a:round/>
            <a:headEnd/>
            <a:tailEnd/>
          </a:ln>
        </p:spPr>
        <p:txBody>
          <a:bodyPr/>
          <a:lstStyle/>
          <a:p>
            <a:endParaRPr lang="en-US"/>
          </a:p>
        </p:txBody>
      </p:sp>
      <p:sp>
        <p:nvSpPr>
          <p:cNvPr id="23578" name="Line 35"/>
          <p:cNvSpPr>
            <a:spLocks noChangeShapeType="1"/>
          </p:cNvSpPr>
          <p:nvPr/>
        </p:nvSpPr>
        <p:spPr bwMode="auto">
          <a:xfrm>
            <a:off x="7885113" y="2579675"/>
            <a:ext cx="360362" cy="0"/>
          </a:xfrm>
          <a:prstGeom prst="line">
            <a:avLst/>
          </a:prstGeom>
          <a:noFill/>
          <a:ln w="57150">
            <a:solidFill>
              <a:schemeClr val="tx1"/>
            </a:solidFill>
            <a:round/>
            <a:headEnd/>
            <a:tailEnd/>
          </a:ln>
        </p:spPr>
        <p:txBody>
          <a:bodyPr/>
          <a:lstStyle/>
          <a:p>
            <a:endParaRPr lang="en-US"/>
          </a:p>
        </p:txBody>
      </p:sp>
      <p:sp>
        <p:nvSpPr>
          <p:cNvPr id="23579" name="Line 36"/>
          <p:cNvSpPr>
            <a:spLocks noChangeShapeType="1"/>
          </p:cNvSpPr>
          <p:nvPr/>
        </p:nvSpPr>
        <p:spPr bwMode="auto">
          <a:xfrm>
            <a:off x="7451725" y="2290750"/>
            <a:ext cx="360363" cy="0"/>
          </a:xfrm>
          <a:prstGeom prst="line">
            <a:avLst/>
          </a:prstGeom>
          <a:noFill/>
          <a:ln w="57150">
            <a:solidFill>
              <a:schemeClr val="tx1"/>
            </a:solidFill>
            <a:round/>
            <a:headEnd/>
            <a:tailEnd/>
          </a:ln>
        </p:spPr>
        <p:txBody>
          <a:bodyPr/>
          <a:lstStyle/>
          <a:p>
            <a:endParaRPr lang="en-US"/>
          </a:p>
        </p:txBody>
      </p:sp>
      <p:sp>
        <p:nvSpPr>
          <p:cNvPr id="23580" name="Line 37"/>
          <p:cNvSpPr>
            <a:spLocks noChangeShapeType="1"/>
          </p:cNvSpPr>
          <p:nvPr/>
        </p:nvSpPr>
        <p:spPr bwMode="auto">
          <a:xfrm>
            <a:off x="7451725" y="3443275"/>
            <a:ext cx="360363" cy="0"/>
          </a:xfrm>
          <a:prstGeom prst="line">
            <a:avLst/>
          </a:prstGeom>
          <a:noFill/>
          <a:ln w="57150">
            <a:solidFill>
              <a:schemeClr val="tx1"/>
            </a:solidFill>
            <a:round/>
            <a:headEnd/>
            <a:tailEnd/>
          </a:ln>
        </p:spPr>
        <p:txBody>
          <a:bodyPr/>
          <a:lstStyle/>
          <a:p>
            <a:endParaRPr lang="en-US"/>
          </a:p>
        </p:txBody>
      </p:sp>
      <p:sp>
        <p:nvSpPr>
          <p:cNvPr id="23581" name="Line 38"/>
          <p:cNvSpPr>
            <a:spLocks noChangeShapeType="1"/>
          </p:cNvSpPr>
          <p:nvPr/>
        </p:nvSpPr>
        <p:spPr bwMode="auto">
          <a:xfrm>
            <a:off x="7019925" y="3155938"/>
            <a:ext cx="360363" cy="0"/>
          </a:xfrm>
          <a:prstGeom prst="line">
            <a:avLst/>
          </a:prstGeom>
          <a:noFill/>
          <a:ln w="57150">
            <a:solidFill>
              <a:schemeClr val="tx1"/>
            </a:solidFill>
            <a:round/>
            <a:headEnd/>
            <a:tailEnd/>
          </a:ln>
        </p:spPr>
        <p:txBody>
          <a:bodyPr/>
          <a:lstStyle/>
          <a:p>
            <a:endParaRPr lang="en-US"/>
          </a:p>
        </p:txBody>
      </p:sp>
      <p:sp>
        <p:nvSpPr>
          <p:cNvPr id="23582" name="Line 39"/>
          <p:cNvSpPr>
            <a:spLocks noChangeShapeType="1"/>
          </p:cNvSpPr>
          <p:nvPr/>
        </p:nvSpPr>
        <p:spPr bwMode="auto">
          <a:xfrm>
            <a:off x="7885113" y="3155938"/>
            <a:ext cx="360362" cy="0"/>
          </a:xfrm>
          <a:prstGeom prst="line">
            <a:avLst/>
          </a:prstGeom>
          <a:noFill/>
          <a:ln w="57150">
            <a:solidFill>
              <a:schemeClr val="tx1"/>
            </a:solidFill>
            <a:round/>
            <a:headEnd/>
            <a:tailEnd/>
          </a:ln>
        </p:spPr>
        <p:txBody>
          <a:bodyPr/>
          <a:lstStyle/>
          <a:p>
            <a:endParaRPr lang="en-US"/>
          </a:p>
        </p:txBody>
      </p:sp>
      <p:grpSp>
        <p:nvGrpSpPr>
          <p:cNvPr id="23584" name="Group 44"/>
          <p:cNvGrpSpPr>
            <a:grpSpLocks/>
          </p:cNvGrpSpPr>
          <p:nvPr/>
        </p:nvGrpSpPr>
        <p:grpSpPr bwMode="auto">
          <a:xfrm>
            <a:off x="3348038" y="3298813"/>
            <a:ext cx="144462" cy="360362"/>
            <a:chOff x="1927" y="2160"/>
            <a:chExt cx="91" cy="227"/>
          </a:xfrm>
        </p:grpSpPr>
        <p:sp>
          <p:nvSpPr>
            <p:cNvPr id="23641" name="Line 42"/>
            <p:cNvSpPr>
              <a:spLocks noChangeShapeType="1"/>
            </p:cNvSpPr>
            <p:nvPr/>
          </p:nvSpPr>
          <p:spPr bwMode="auto">
            <a:xfrm flipV="1">
              <a:off x="2018" y="2160"/>
              <a:ext cx="0" cy="227"/>
            </a:xfrm>
            <a:prstGeom prst="line">
              <a:avLst/>
            </a:prstGeom>
            <a:noFill/>
            <a:ln w="38100">
              <a:solidFill>
                <a:srgbClr val="008000"/>
              </a:solidFill>
              <a:round/>
              <a:headEnd/>
              <a:tailEnd/>
            </a:ln>
          </p:spPr>
          <p:txBody>
            <a:bodyPr/>
            <a:lstStyle/>
            <a:p>
              <a:endParaRPr lang="en-US"/>
            </a:p>
          </p:txBody>
        </p:sp>
        <p:sp>
          <p:nvSpPr>
            <p:cNvPr id="23642" name="Line 43"/>
            <p:cNvSpPr>
              <a:spLocks noChangeShapeType="1"/>
            </p:cNvSpPr>
            <p:nvPr/>
          </p:nvSpPr>
          <p:spPr bwMode="auto">
            <a:xfrm flipH="1">
              <a:off x="1927" y="2160"/>
              <a:ext cx="91" cy="91"/>
            </a:xfrm>
            <a:prstGeom prst="line">
              <a:avLst/>
            </a:prstGeom>
            <a:noFill/>
            <a:ln w="38100">
              <a:solidFill>
                <a:srgbClr val="008000"/>
              </a:solidFill>
              <a:round/>
              <a:headEnd/>
              <a:tailEnd/>
            </a:ln>
          </p:spPr>
          <p:txBody>
            <a:bodyPr/>
            <a:lstStyle/>
            <a:p>
              <a:endParaRPr lang="en-US"/>
            </a:p>
          </p:txBody>
        </p:sp>
      </p:grpSp>
      <p:grpSp>
        <p:nvGrpSpPr>
          <p:cNvPr id="23585" name="Group 45"/>
          <p:cNvGrpSpPr>
            <a:grpSpLocks/>
          </p:cNvGrpSpPr>
          <p:nvPr/>
        </p:nvGrpSpPr>
        <p:grpSpPr bwMode="auto">
          <a:xfrm rot="10800000">
            <a:off x="3563938" y="3298813"/>
            <a:ext cx="144462" cy="360362"/>
            <a:chOff x="1927" y="2160"/>
            <a:chExt cx="91" cy="227"/>
          </a:xfrm>
        </p:grpSpPr>
        <p:sp>
          <p:nvSpPr>
            <p:cNvPr id="23639" name="Line 46"/>
            <p:cNvSpPr>
              <a:spLocks noChangeShapeType="1"/>
            </p:cNvSpPr>
            <p:nvPr/>
          </p:nvSpPr>
          <p:spPr bwMode="auto">
            <a:xfrm flipV="1">
              <a:off x="2018" y="2160"/>
              <a:ext cx="0" cy="227"/>
            </a:xfrm>
            <a:prstGeom prst="line">
              <a:avLst/>
            </a:prstGeom>
            <a:noFill/>
            <a:ln w="38100">
              <a:solidFill>
                <a:srgbClr val="008000"/>
              </a:solidFill>
              <a:round/>
              <a:headEnd/>
              <a:tailEnd/>
            </a:ln>
          </p:spPr>
          <p:txBody>
            <a:bodyPr/>
            <a:lstStyle/>
            <a:p>
              <a:endParaRPr lang="en-US"/>
            </a:p>
          </p:txBody>
        </p:sp>
        <p:sp>
          <p:nvSpPr>
            <p:cNvPr id="23640" name="Line 47"/>
            <p:cNvSpPr>
              <a:spLocks noChangeShapeType="1"/>
            </p:cNvSpPr>
            <p:nvPr/>
          </p:nvSpPr>
          <p:spPr bwMode="auto">
            <a:xfrm flipH="1">
              <a:off x="1927" y="2160"/>
              <a:ext cx="91" cy="91"/>
            </a:xfrm>
            <a:prstGeom prst="line">
              <a:avLst/>
            </a:prstGeom>
            <a:noFill/>
            <a:ln w="38100">
              <a:solidFill>
                <a:srgbClr val="008000"/>
              </a:solidFill>
              <a:round/>
              <a:headEnd/>
              <a:tailEnd/>
            </a:ln>
          </p:spPr>
          <p:txBody>
            <a:bodyPr/>
            <a:lstStyle/>
            <a:p>
              <a:endParaRPr lang="en-US"/>
            </a:p>
          </p:txBody>
        </p:sp>
      </p:grpSp>
      <p:grpSp>
        <p:nvGrpSpPr>
          <p:cNvPr id="23586" name="Group 48"/>
          <p:cNvGrpSpPr>
            <a:grpSpLocks/>
          </p:cNvGrpSpPr>
          <p:nvPr/>
        </p:nvGrpSpPr>
        <p:grpSpPr bwMode="auto">
          <a:xfrm>
            <a:off x="1547813" y="3298813"/>
            <a:ext cx="144462" cy="360362"/>
            <a:chOff x="1927" y="2160"/>
            <a:chExt cx="91" cy="227"/>
          </a:xfrm>
        </p:grpSpPr>
        <p:sp>
          <p:nvSpPr>
            <p:cNvPr id="23637" name="Line 49"/>
            <p:cNvSpPr>
              <a:spLocks noChangeShapeType="1"/>
            </p:cNvSpPr>
            <p:nvPr/>
          </p:nvSpPr>
          <p:spPr bwMode="auto">
            <a:xfrm flipV="1">
              <a:off x="2018" y="2160"/>
              <a:ext cx="0" cy="227"/>
            </a:xfrm>
            <a:prstGeom prst="line">
              <a:avLst/>
            </a:prstGeom>
            <a:noFill/>
            <a:ln w="38100">
              <a:solidFill>
                <a:srgbClr val="008000"/>
              </a:solidFill>
              <a:round/>
              <a:headEnd/>
              <a:tailEnd/>
            </a:ln>
          </p:spPr>
          <p:txBody>
            <a:bodyPr/>
            <a:lstStyle/>
            <a:p>
              <a:endParaRPr lang="en-US"/>
            </a:p>
          </p:txBody>
        </p:sp>
        <p:sp>
          <p:nvSpPr>
            <p:cNvPr id="23638" name="Line 50"/>
            <p:cNvSpPr>
              <a:spLocks noChangeShapeType="1"/>
            </p:cNvSpPr>
            <p:nvPr/>
          </p:nvSpPr>
          <p:spPr bwMode="auto">
            <a:xfrm flipH="1">
              <a:off x="1927" y="2160"/>
              <a:ext cx="91" cy="91"/>
            </a:xfrm>
            <a:prstGeom prst="line">
              <a:avLst/>
            </a:prstGeom>
            <a:noFill/>
            <a:ln w="38100">
              <a:solidFill>
                <a:srgbClr val="008000"/>
              </a:solidFill>
              <a:round/>
              <a:headEnd/>
              <a:tailEnd/>
            </a:ln>
          </p:spPr>
          <p:txBody>
            <a:bodyPr/>
            <a:lstStyle/>
            <a:p>
              <a:endParaRPr lang="en-US"/>
            </a:p>
          </p:txBody>
        </p:sp>
      </p:grpSp>
      <p:grpSp>
        <p:nvGrpSpPr>
          <p:cNvPr id="23587" name="Group 51"/>
          <p:cNvGrpSpPr>
            <a:grpSpLocks/>
          </p:cNvGrpSpPr>
          <p:nvPr/>
        </p:nvGrpSpPr>
        <p:grpSpPr bwMode="auto">
          <a:xfrm rot="10800000">
            <a:off x="1763713" y="3298813"/>
            <a:ext cx="144462" cy="360362"/>
            <a:chOff x="1927" y="2160"/>
            <a:chExt cx="91" cy="227"/>
          </a:xfrm>
        </p:grpSpPr>
        <p:sp>
          <p:nvSpPr>
            <p:cNvPr id="23635" name="Line 52"/>
            <p:cNvSpPr>
              <a:spLocks noChangeShapeType="1"/>
            </p:cNvSpPr>
            <p:nvPr/>
          </p:nvSpPr>
          <p:spPr bwMode="auto">
            <a:xfrm flipV="1">
              <a:off x="2018" y="2160"/>
              <a:ext cx="0" cy="227"/>
            </a:xfrm>
            <a:prstGeom prst="line">
              <a:avLst/>
            </a:prstGeom>
            <a:noFill/>
            <a:ln w="38100">
              <a:solidFill>
                <a:srgbClr val="008000"/>
              </a:solidFill>
              <a:round/>
              <a:headEnd/>
              <a:tailEnd/>
            </a:ln>
          </p:spPr>
          <p:txBody>
            <a:bodyPr/>
            <a:lstStyle/>
            <a:p>
              <a:endParaRPr lang="en-US"/>
            </a:p>
          </p:txBody>
        </p:sp>
        <p:sp>
          <p:nvSpPr>
            <p:cNvPr id="23636" name="Line 53"/>
            <p:cNvSpPr>
              <a:spLocks noChangeShapeType="1"/>
            </p:cNvSpPr>
            <p:nvPr/>
          </p:nvSpPr>
          <p:spPr bwMode="auto">
            <a:xfrm flipH="1">
              <a:off x="1927" y="2160"/>
              <a:ext cx="91" cy="91"/>
            </a:xfrm>
            <a:prstGeom prst="line">
              <a:avLst/>
            </a:prstGeom>
            <a:noFill/>
            <a:ln w="38100">
              <a:solidFill>
                <a:srgbClr val="008000"/>
              </a:solidFill>
              <a:round/>
              <a:headEnd/>
              <a:tailEnd/>
            </a:ln>
          </p:spPr>
          <p:txBody>
            <a:bodyPr/>
            <a:lstStyle/>
            <a:p>
              <a:endParaRPr lang="en-US"/>
            </a:p>
          </p:txBody>
        </p:sp>
      </p:grpSp>
      <p:grpSp>
        <p:nvGrpSpPr>
          <p:cNvPr id="23588" name="Group 54"/>
          <p:cNvGrpSpPr>
            <a:grpSpLocks/>
          </p:cNvGrpSpPr>
          <p:nvPr/>
        </p:nvGrpSpPr>
        <p:grpSpPr bwMode="auto">
          <a:xfrm>
            <a:off x="5580063" y="3298813"/>
            <a:ext cx="144462" cy="360362"/>
            <a:chOff x="1927" y="2160"/>
            <a:chExt cx="91" cy="227"/>
          </a:xfrm>
        </p:grpSpPr>
        <p:sp>
          <p:nvSpPr>
            <p:cNvPr id="23633" name="Line 55"/>
            <p:cNvSpPr>
              <a:spLocks noChangeShapeType="1"/>
            </p:cNvSpPr>
            <p:nvPr/>
          </p:nvSpPr>
          <p:spPr bwMode="auto">
            <a:xfrm flipV="1">
              <a:off x="2018" y="2160"/>
              <a:ext cx="0" cy="227"/>
            </a:xfrm>
            <a:prstGeom prst="line">
              <a:avLst/>
            </a:prstGeom>
            <a:noFill/>
            <a:ln w="38100">
              <a:solidFill>
                <a:srgbClr val="008000"/>
              </a:solidFill>
              <a:round/>
              <a:headEnd/>
              <a:tailEnd/>
            </a:ln>
          </p:spPr>
          <p:txBody>
            <a:bodyPr/>
            <a:lstStyle/>
            <a:p>
              <a:endParaRPr lang="en-US"/>
            </a:p>
          </p:txBody>
        </p:sp>
        <p:sp>
          <p:nvSpPr>
            <p:cNvPr id="23634" name="Line 56"/>
            <p:cNvSpPr>
              <a:spLocks noChangeShapeType="1"/>
            </p:cNvSpPr>
            <p:nvPr/>
          </p:nvSpPr>
          <p:spPr bwMode="auto">
            <a:xfrm flipH="1">
              <a:off x="1927" y="2160"/>
              <a:ext cx="91" cy="91"/>
            </a:xfrm>
            <a:prstGeom prst="line">
              <a:avLst/>
            </a:prstGeom>
            <a:noFill/>
            <a:ln w="38100">
              <a:solidFill>
                <a:srgbClr val="008000"/>
              </a:solidFill>
              <a:round/>
              <a:headEnd/>
              <a:tailEnd/>
            </a:ln>
          </p:spPr>
          <p:txBody>
            <a:bodyPr/>
            <a:lstStyle/>
            <a:p>
              <a:endParaRPr lang="en-US"/>
            </a:p>
          </p:txBody>
        </p:sp>
      </p:grpSp>
      <p:grpSp>
        <p:nvGrpSpPr>
          <p:cNvPr id="23589" name="Group 57"/>
          <p:cNvGrpSpPr>
            <a:grpSpLocks/>
          </p:cNvGrpSpPr>
          <p:nvPr/>
        </p:nvGrpSpPr>
        <p:grpSpPr bwMode="auto">
          <a:xfrm rot="10800000">
            <a:off x="5795963" y="3298813"/>
            <a:ext cx="144462" cy="360362"/>
            <a:chOff x="1927" y="2160"/>
            <a:chExt cx="91" cy="227"/>
          </a:xfrm>
        </p:grpSpPr>
        <p:sp>
          <p:nvSpPr>
            <p:cNvPr id="23631" name="Line 58"/>
            <p:cNvSpPr>
              <a:spLocks noChangeShapeType="1"/>
            </p:cNvSpPr>
            <p:nvPr/>
          </p:nvSpPr>
          <p:spPr bwMode="auto">
            <a:xfrm flipV="1">
              <a:off x="2018" y="2160"/>
              <a:ext cx="0" cy="227"/>
            </a:xfrm>
            <a:prstGeom prst="line">
              <a:avLst/>
            </a:prstGeom>
            <a:noFill/>
            <a:ln w="38100">
              <a:solidFill>
                <a:srgbClr val="008000"/>
              </a:solidFill>
              <a:round/>
              <a:headEnd/>
              <a:tailEnd/>
            </a:ln>
          </p:spPr>
          <p:txBody>
            <a:bodyPr/>
            <a:lstStyle/>
            <a:p>
              <a:endParaRPr lang="en-US"/>
            </a:p>
          </p:txBody>
        </p:sp>
        <p:sp>
          <p:nvSpPr>
            <p:cNvPr id="23632" name="Line 59"/>
            <p:cNvSpPr>
              <a:spLocks noChangeShapeType="1"/>
            </p:cNvSpPr>
            <p:nvPr/>
          </p:nvSpPr>
          <p:spPr bwMode="auto">
            <a:xfrm flipH="1">
              <a:off x="1927" y="2160"/>
              <a:ext cx="91" cy="91"/>
            </a:xfrm>
            <a:prstGeom prst="line">
              <a:avLst/>
            </a:prstGeom>
            <a:noFill/>
            <a:ln w="38100">
              <a:solidFill>
                <a:srgbClr val="008000"/>
              </a:solidFill>
              <a:round/>
              <a:headEnd/>
              <a:tailEnd/>
            </a:ln>
          </p:spPr>
          <p:txBody>
            <a:bodyPr/>
            <a:lstStyle/>
            <a:p>
              <a:endParaRPr lang="en-US"/>
            </a:p>
          </p:txBody>
        </p:sp>
      </p:grpSp>
      <p:grpSp>
        <p:nvGrpSpPr>
          <p:cNvPr id="23590" name="Group 60"/>
          <p:cNvGrpSpPr>
            <a:grpSpLocks/>
          </p:cNvGrpSpPr>
          <p:nvPr/>
        </p:nvGrpSpPr>
        <p:grpSpPr bwMode="auto">
          <a:xfrm>
            <a:off x="7451725" y="3298813"/>
            <a:ext cx="144463" cy="360362"/>
            <a:chOff x="1927" y="2160"/>
            <a:chExt cx="91" cy="227"/>
          </a:xfrm>
        </p:grpSpPr>
        <p:sp>
          <p:nvSpPr>
            <p:cNvPr id="23629" name="Line 61"/>
            <p:cNvSpPr>
              <a:spLocks noChangeShapeType="1"/>
            </p:cNvSpPr>
            <p:nvPr/>
          </p:nvSpPr>
          <p:spPr bwMode="auto">
            <a:xfrm flipV="1">
              <a:off x="2018" y="2160"/>
              <a:ext cx="0" cy="227"/>
            </a:xfrm>
            <a:prstGeom prst="line">
              <a:avLst/>
            </a:prstGeom>
            <a:noFill/>
            <a:ln w="38100">
              <a:solidFill>
                <a:srgbClr val="008000"/>
              </a:solidFill>
              <a:round/>
              <a:headEnd/>
              <a:tailEnd/>
            </a:ln>
          </p:spPr>
          <p:txBody>
            <a:bodyPr/>
            <a:lstStyle/>
            <a:p>
              <a:endParaRPr lang="en-US"/>
            </a:p>
          </p:txBody>
        </p:sp>
        <p:sp>
          <p:nvSpPr>
            <p:cNvPr id="23630" name="Line 62"/>
            <p:cNvSpPr>
              <a:spLocks noChangeShapeType="1"/>
            </p:cNvSpPr>
            <p:nvPr/>
          </p:nvSpPr>
          <p:spPr bwMode="auto">
            <a:xfrm flipH="1">
              <a:off x="1927" y="2160"/>
              <a:ext cx="91" cy="91"/>
            </a:xfrm>
            <a:prstGeom prst="line">
              <a:avLst/>
            </a:prstGeom>
            <a:noFill/>
            <a:ln w="38100">
              <a:solidFill>
                <a:srgbClr val="008000"/>
              </a:solidFill>
              <a:round/>
              <a:headEnd/>
              <a:tailEnd/>
            </a:ln>
          </p:spPr>
          <p:txBody>
            <a:bodyPr/>
            <a:lstStyle/>
            <a:p>
              <a:endParaRPr lang="en-US"/>
            </a:p>
          </p:txBody>
        </p:sp>
      </p:grpSp>
      <p:grpSp>
        <p:nvGrpSpPr>
          <p:cNvPr id="23591" name="Group 63"/>
          <p:cNvGrpSpPr>
            <a:grpSpLocks/>
          </p:cNvGrpSpPr>
          <p:nvPr/>
        </p:nvGrpSpPr>
        <p:grpSpPr bwMode="auto">
          <a:xfrm rot="10800000">
            <a:off x="7667625" y="3298813"/>
            <a:ext cx="144463" cy="360362"/>
            <a:chOff x="1927" y="2160"/>
            <a:chExt cx="91" cy="227"/>
          </a:xfrm>
        </p:grpSpPr>
        <p:sp>
          <p:nvSpPr>
            <p:cNvPr id="23627" name="Line 64"/>
            <p:cNvSpPr>
              <a:spLocks noChangeShapeType="1"/>
            </p:cNvSpPr>
            <p:nvPr/>
          </p:nvSpPr>
          <p:spPr bwMode="auto">
            <a:xfrm flipV="1">
              <a:off x="2018" y="2160"/>
              <a:ext cx="0" cy="227"/>
            </a:xfrm>
            <a:prstGeom prst="line">
              <a:avLst/>
            </a:prstGeom>
            <a:noFill/>
            <a:ln w="38100">
              <a:solidFill>
                <a:srgbClr val="008000"/>
              </a:solidFill>
              <a:round/>
              <a:headEnd/>
              <a:tailEnd/>
            </a:ln>
          </p:spPr>
          <p:txBody>
            <a:bodyPr/>
            <a:lstStyle/>
            <a:p>
              <a:endParaRPr lang="en-US"/>
            </a:p>
          </p:txBody>
        </p:sp>
        <p:sp>
          <p:nvSpPr>
            <p:cNvPr id="23628" name="Line 65"/>
            <p:cNvSpPr>
              <a:spLocks noChangeShapeType="1"/>
            </p:cNvSpPr>
            <p:nvPr/>
          </p:nvSpPr>
          <p:spPr bwMode="auto">
            <a:xfrm flipH="1">
              <a:off x="1927" y="2160"/>
              <a:ext cx="91" cy="91"/>
            </a:xfrm>
            <a:prstGeom prst="line">
              <a:avLst/>
            </a:prstGeom>
            <a:noFill/>
            <a:ln w="38100">
              <a:solidFill>
                <a:srgbClr val="008000"/>
              </a:solidFill>
              <a:round/>
              <a:headEnd/>
              <a:tailEnd/>
            </a:ln>
          </p:spPr>
          <p:txBody>
            <a:bodyPr/>
            <a:lstStyle/>
            <a:p>
              <a:endParaRPr lang="en-US"/>
            </a:p>
          </p:txBody>
        </p:sp>
      </p:grpSp>
      <p:grpSp>
        <p:nvGrpSpPr>
          <p:cNvPr id="23592" name="Group 66"/>
          <p:cNvGrpSpPr>
            <a:grpSpLocks/>
          </p:cNvGrpSpPr>
          <p:nvPr/>
        </p:nvGrpSpPr>
        <p:grpSpPr bwMode="auto">
          <a:xfrm>
            <a:off x="7019925" y="3011475"/>
            <a:ext cx="144463" cy="360363"/>
            <a:chOff x="1927" y="2160"/>
            <a:chExt cx="91" cy="227"/>
          </a:xfrm>
        </p:grpSpPr>
        <p:sp>
          <p:nvSpPr>
            <p:cNvPr id="23625" name="Line 67"/>
            <p:cNvSpPr>
              <a:spLocks noChangeShapeType="1"/>
            </p:cNvSpPr>
            <p:nvPr/>
          </p:nvSpPr>
          <p:spPr bwMode="auto">
            <a:xfrm flipV="1">
              <a:off x="2018" y="2160"/>
              <a:ext cx="0" cy="227"/>
            </a:xfrm>
            <a:prstGeom prst="line">
              <a:avLst/>
            </a:prstGeom>
            <a:noFill/>
            <a:ln w="38100">
              <a:solidFill>
                <a:srgbClr val="008000"/>
              </a:solidFill>
              <a:round/>
              <a:headEnd/>
              <a:tailEnd/>
            </a:ln>
          </p:spPr>
          <p:txBody>
            <a:bodyPr/>
            <a:lstStyle/>
            <a:p>
              <a:endParaRPr lang="en-US"/>
            </a:p>
          </p:txBody>
        </p:sp>
        <p:sp>
          <p:nvSpPr>
            <p:cNvPr id="23626" name="Line 68"/>
            <p:cNvSpPr>
              <a:spLocks noChangeShapeType="1"/>
            </p:cNvSpPr>
            <p:nvPr/>
          </p:nvSpPr>
          <p:spPr bwMode="auto">
            <a:xfrm flipH="1">
              <a:off x="1927" y="2160"/>
              <a:ext cx="91" cy="91"/>
            </a:xfrm>
            <a:prstGeom prst="line">
              <a:avLst/>
            </a:prstGeom>
            <a:noFill/>
            <a:ln w="38100">
              <a:solidFill>
                <a:srgbClr val="008000"/>
              </a:solidFill>
              <a:round/>
              <a:headEnd/>
              <a:tailEnd/>
            </a:ln>
          </p:spPr>
          <p:txBody>
            <a:bodyPr/>
            <a:lstStyle/>
            <a:p>
              <a:endParaRPr lang="en-US"/>
            </a:p>
          </p:txBody>
        </p:sp>
      </p:grpSp>
      <p:grpSp>
        <p:nvGrpSpPr>
          <p:cNvPr id="23593" name="Group 69"/>
          <p:cNvGrpSpPr>
            <a:grpSpLocks/>
          </p:cNvGrpSpPr>
          <p:nvPr/>
        </p:nvGrpSpPr>
        <p:grpSpPr bwMode="auto">
          <a:xfrm rot="10800000">
            <a:off x="7235825" y="3011475"/>
            <a:ext cx="144463" cy="360363"/>
            <a:chOff x="1927" y="2160"/>
            <a:chExt cx="91" cy="227"/>
          </a:xfrm>
        </p:grpSpPr>
        <p:sp>
          <p:nvSpPr>
            <p:cNvPr id="23623" name="Line 70"/>
            <p:cNvSpPr>
              <a:spLocks noChangeShapeType="1"/>
            </p:cNvSpPr>
            <p:nvPr/>
          </p:nvSpPr>
          <p:spPr bwMode="auto">
            <a:xfrm flipV="1">
              <a:off x="2018" y="2160"/>
              <a:ext cx="0" cy="227"/>
            </a:xfrm>
            <a:prstGeom prst="line">
              <a:avLst/>
            </a:prstGeom>
            <a:noFill/>
            <a:ln w="38100">
              <a:solidFill>
                <a:srgbClr val="008000"/>
              </a:solidFill>
              <a:round/>
              <a:headEnd/>
              <a:tailEnd/>
            </a:ln>
          </p:spPr>
          <p:txBody>
            <a:bodyPr/>
            <a:lstStyle/>
            <a:p>
              <a:endParaRPr lang="en-US"/>
            </a:p>
          </p:txBody>
        </p:sp>
        <p:sp>
          <p:nvSpPr>
            <p:cNvPr id="23624" name="Line 71"/>
            <p:cNvSpPr>
              <a:spLocks noChangeShapeType="1"/>
            </p:cNvSpPr>
            <p:nvPr/>
          </p:nvSpPr>
          <p:spPr bwMode="auto">
            <a:xfrm flipH="1">
              <a:off x="1927" y="2160"/>
              <a:ext cx="91" cy="91"/>
            </a:xfrm>
            <a:prstGeom prst="line">
              <a:avLst/>
            </a:prstGeom>
            <a:noFill/>
            <a:ln w="38100">
              <a:solidFill>
                <a:srgbClr val="008000"/>
              </a:solidFill>
              <a:round/>
              <a:headEnd/>
              <a:tailEnd/>
            </a:ln>
          </p:spPr>
          <p:txBody>
            <a:bodyPr/>
            <a:lstStyle/>
            <a:p>
              <a:endParaRPr lang="en-US"/>
            </a:p>
          </p:txBody>
        </p:sp>
      </p:grpSp>
      <p:grpSp>
        <p:nvGrpSpPr>
          <p:cNvPr id="23594" name="Group 72"/>
          <p:cNvGrpSpPr>
            <a:grpSpLocks/>
          </p:cNvGrpSpPr>
          <p:nvPr/>
        </p:nvGrpSpPr>
        <p:grpSpPr bwMode="auto">
          <a:xfrm>
            <a:off x="7885113" y="3011475"/>
            <a:ext cx="144462" cy="360363"/>
            <a:chOff x="1927" y="2160"/>
            <a:chExt cx="91" cy="227"/>
          </a:xfrm>
        </p:grpSpPr>
        <p:sp>
          <p:nvSpPr>
            <p:cNvPr id="23621" name="Line 73"/>
            <p:cNvSpPr>
              <a:spLocks noChangeShapeType="1"/>
            </p:cNvSpPr>
            <p:nvPr/>
          </p:nvSpPr>
          <p:spPr bwMode="auto">
            <a:xfrm flipV="1">
              <a:off x="2018" y="2160"/>
              <a:ext cx="0" cy="227"/>
            </a:xfrm>
            <a:prstGeom prst="line">
              <a:avLst/>
            </a:prstGeom>
            <a:noFill/>
            <a:ln w="38100">
              <a:solidFill>
                <a:srgbClr val="008000"/>
              </a:solidFill>
              <a:round/>
              <a:headEnd/>
              <a:tailEnd/>
            </a:ln>
          </p:spPr>
          <p:txBody>
            <a:bodyPr/>
            <a:lstStyle/>
            <a:p>
              <a:endParaRPr lang="en-US"/>
            </a:p>
          </p:txBody>
        </p:sp>
        <p:sp>
          <p:nvSpPr>
            <p:cNvPr id="23622" name="Line 74"/>
            <p:cNvSpPr>
              <a:spLocks noChangeShapeType="1"/>
            </p:cNvSpPr>
            <p:nvPr/>
          </p:nvSpPr>
          <p:spPr bwMode="auto">
            <a:xfrm flipH="1">
              <a:off x="1927" y="2160"/>
              <a:ext cx="91" cy="91"/>
            </a:xfrm>
            <a:prstGeom prst="line">
              <a:avLst/>
            </a:prstGeom>
            <a:noFill/>
            <a:ln w="38100">
              <a:solidFill>
                <a:srgbClr val="008000"/>
              </a:solidFill>
              <a:round/>
              <a:headEnd/>
              <a:tailEnd/>
            </a:ln>
          </p:spPr>
          <p:txBody>
            <a:bodyPr/>
            <a:lstStyle/>
            <a:p>
              <a:endParaRPr lang="en-US"/>
            </a:p>
          </p:txBody>
        </p:sp>
      </p:grpSp>
      <p:grpSp>
        <p:nvGrpSpPr>
          <p:cNvPr id="23595" name="Group 75"/>
          <p:cNvGrpSpPr>
            <a:grpSpLocks/>
          </p:cNvGrpSpPr>
          <p:nvPr/>
        </p:nvGrpSpPr>
        <p:grpSpPr bwMode="auto">
          <a:xfrm rot="10800000">
            <a:off x="8101013" y="3011475"/>
            <a:ext cx="144462" cy="360363"/>
            <a:chOff x="1927" y="2160"/>
            <a:chExt cx="91" cy="227"/>
          </a:xfrm>
        </p:grpSpPr>
        <p:sp>
          <p:nvSpPr>
            <p:cNvPr id="23619" name="Line 76"/>
            <p:cNvSpPr>
              <a:spLocks noChangeShapeType="1"/>
            </p:cNvSpPr>
            <p:nvPr/>
          </p:nvSpPr>
          <p:spPr bwMode="auto">
            <a:xfrm flipV="1">
              <a:off x="2018" y="2160"/>
              <a:ext cx="0" cy="227"/>
            </a:xfrm>
            <a:prstGeom prst="line">
              <a:avLst/>
            </a:prstGeom>
            <a:noFill/>
            <a:ln w="38100">
              <a:solidFill>
                <a:srgbClr val="008000"/>
              </a:solidFill>
              <a:round/>
              <a:headEnd/>
              <a:tailEnd/>
            </a:ln>
          </p:spPr>
          <p:txBody>
            <a:bodyPr/>
            <a:lstStyle/>
            <a:p>
              <a:endParaRPr lang="en-US"/>
            </a:p>
          </p:txBody>
        </p:sp>
        <p:sp>
          <p:nvSpPr>
            <p:cNvPr id="23620" name="Line 77"/>
            <p:cNvSpPr>
              <a:spLocks noChangeShapeType="1"/>
            </p:cNvSpPr>
            <p:nvPr/>
          </p:nvSpPr>
          <p:spPr bwMode="auto">
            <a:xfrm flipH="1">
              <a:off x="1927" y="2160"/>
              <a:ext cx="91" cy="91"/>
            </a:xfrm>
            <a:prstGeom prst="line">
              <a:avLst/>
            </a:prstGeom>
            <a:noFill/>
            <a:ln w="38100">
              <a:solidFill>
                <a:srgbClr val="008000"/>
              </a:solidFill>
              <a:round/>
              <a:headEnd/>
              <a:tailEnd/>
            </a:ln>
          </p:spPr>
          <p:txBody>
            <a:bodyPr/>
            <a:lstStyle/>
            <a:p>
              <a:endParaRPr lang="en-US"/>
            </a:p>
          </p:txBody>
        </p:sp>
      </p:grpSp>
      <p:grpSp>
        <p:nvGrpSpPr>
          <p:cNvPr id="23596" name="Group 78"/>
          <p:cNvGrpSpPr>
            <a:grpSpLocks/>
          </p:cNvGrpSpPr>
          <p:nvPr/>
        </p:nvGrpSpPr>
        <p:grpSpPr bwMode="auto">
          <a:xfrm>
            <a:off x="5076825" y="2867013"/>
            <a:ext cx="144463" cy="360362"/>
            <a:chOff x="1927" y="2160"/>
            <a:chExt cx="91" cy="227"/>
          </a:xfrm>
        </p:grpSpPr>
        <p:sp>
          <p:nvSpPr>
            <p:cNvPr id="23617" name="Line 79"/>
            <p:cNvSpPr>
              <a:spLocks noChangeShapeType="1"/>
            </p:cNvSpPr>
            <p:nvPr/>
          </p:nvSpPr>
          <p:spPr bwMode="auto">
            <a:xfrm flipV="1">
              <a:off x="2018" y="2160"/>
              <a:ext cx="0" cy="227"/>
            </a:xfrm>
            <a:prstGeom prst="line">
              <a:avLst/>
            </a:prstGeom>
            <a:noFill/>
            <a:ln w="38100">
              <a:solidFill>
                <a:srgbClr val="008000"/>
              </a:solidFill>
              <a:round/>
              <a:headEnd/>
              <a:tailEnd/>
            </a:ln>
          </p:spPr>
          <p:txBody>
            <a:bodyPr/>
            <a:lstStyle/>
            <a:p>
              <a:endParaRPr lang="en-US"/>
            </a:p>
          </p:txBody>
        </p:sp>
        <p:sp>
          <p:nvSpPr>
            <p:cNvPr id="23618" name="Line 80"/>
            <p:cNvSpPr>
              <a:spLocks noChangeShapeType="1"/>
            </p:cNvSpPr>
            <p:nvPr/>
          </p:nvSpPr>
          <p:spPr bwMode="auto">
            <a:xfrm flipH="1">
              <a:off x="1927" y="2160"/>
              <a:ext cx="91" cy="91"/>
            </a:xfrm>
            <a:prstGeom prst="line">
              <a:avLst/>
            </a:prstGeom>
            <a:noFill/>
            <a:ln w="38100">
              <a:solidFill>
                <a:srgbClr val="008000"/>
              </a:solidFill>
              <a:round/>
              <a:headEnd/>
              <a:tailEnd/>
            </a:ln>
          </p:spPr>
          <p:txBody>
            <a:bodyPr/>
            <a:lstStyle/>
            <a:p>
              <a:endParaRPr lang="en-US"/>
            </a:p>
          </p:txBody>
        </p:sp>
      </p:grpSp>
      <p:grpSp>
        <p:nvGrpSpPr>
          <p:cNvPr id="23597" name="Group 81"/>
          <p:cNvGrpSpPr>
            <a:grpSpLocks/>
          </p:cNvGrpSpPr>
          <p:nvPr/>
        </p:nvGrpSpPr>
        <p:grpSpPr bwMode="auto">
          <a:xfrm rot="10800000">
            <a:off x="5292725" y="2867013"/>
            <a:ext cx="144463" cy="360362"/>
            <a:chOff x="1927" y="2160"/>
            <a:chExt cx="91" cy="227"/>
          </a:xfrm>
        </p:grpSpPr>
        <p:sp>
          <p:nvSpPr>
            <p:cNvPr id="23615" name="Line 82"/>
            <p:cNvSpPr>
              <a:spLocks noChangeShapeType="1"/>
            </p:cNvSpPr>
            <p:nvPr/>
          </p:nvSpPr>
          <p:spPr bwMode="auto">
            <a:xfrm flipV="1">
              <a:off x="2018" y="2160"/>
              <a:ext cx="0" cy="227"/>
            </a:xfrm>
            <a:prstGeom prst="line">
              <a:avLst/>
            </a:prstGeom>
            <a:noFill/>
            <a:ln w="38100">
              <a:solidFill>
                <a:srgbClr val="008000"/>
              </a:solidFill>
              <a:round/>
              <a:headEnd/>
              <a:tailEnd/>
            </a:ln>
          </p:spPr>
          <p:txBody>
            <a:bodyPr/>
            <a:lstStyle/>
            <a:p>
              <a:endParaRPr lang="en-US"/>
            </a:p>
          </p:txBody>
        </p:sp>
        <p:sp>
          <p:nvSpPr>
            <p:cNvPr id="23616" name="Line 83"/>
            <p:cNvSpPr>
              <a:spLocks noChangeShapeType="1"/>
            </p:cNvSpPr>
            <p:nvPr/>
          </p:nvSpPr>
          <p:spPr bwMode="auto">
            <a:xfrm flipH="1">
              <a:off x="1927" y="2160"/>
              <a:ext cx="91" cy="91"/>
            </a:xfrm>
            <a:prstGeom prst="line">
              <a:avLst/>
            </a:prstGeom>
            <a:noFill/>
            <a:ln w="38100">
              <a:solidFill>
                <a:srgbClr val="008000"/>
              </a:solidFill>
              <a:round/>
              <a:headEnd/>
              <a:tailEnd/>
            </a:ln>
          </p:spPr>
          <p:txBody>
            <a:bodyPr/>
            <a:lstStyle/>
            <a:p>
              <a:endParaRPr lang="en-US"/>
            </a:p>
          </p:txBody>
        </p:sp>
      </p:grpSp>
      <p:grpSp>
        <p:nvGrpSpPr>
          <p:cNvPr id="23598" name="Group 84"/>
          <p:cNvGrpSpPr>
            <a:grpSpLocks/>
          </p:cNvGrpSpPr>
          <p:nvPr/>
        </p:nvGrpSpPr>
        <p:grpSpPr bwMode="auto">
          <a:xfrm>
            <a:off x="6156325" y="2867013"/>
            <a:ext cx="144463" cy="360362"/>
            <a:chOff x="1927" y="2160"/>
            <a:chExt cx="91" cy="227"/>
          </a:xfrm>
        </p:grpSpPr>
        <p:sp>
          <p:nvSpPr>
            <p:cNvPr id="23613" name="Line 85"/>
            <p:cNvSpPr>
              <a:spLocks noChangeShapeType="1"/>
            </p:cNvSpPr>
            <p:nvPr/>
          </p:nvSpPr>
          <p:spPr bwMode="auto">
            <a:xfrm flipV="1">
              <a:off x="2018" y="2160"/>
              <a:ext cx="0" cy="227"/>
            </a:xfrm>
            <a:prstGeom prst="line">
              <a:avLst/>
            </a:prstGeom>
            <a:noFill/>
            <a:ln w="38100">
              <a:solidFill>
                <a:srgbClr val="008000"/>
              </a:solidFill>
              <a:round/>
              <a:headEnd/>
              <a:tailEnd/>
            </a:ln>
          </p:spPr>
          <p:txBody>
            <a:bodyPr/>
            <a:lstStyle/>
            <a:p>
              <a:endParaRPr lang="en-US"/>
            </a:p>
          </p:txBody>
        </p:sp>
        <p:sp>
          <p:nvSpPr>
            <p:cNvPr id="23614" name="Line 86"/>
            <p:cNvSpPr>
              <a:spLocks noChangeShapeType="1"/>
            </p:cNvSpPr>
            <p:nvPr/>
          </p:nvSpPr>
          <p:spPr bwMode="auto">
            <a:xfrm flipH="1">
              <a:off x="1927" y="2160"/>
              <a:ext cx="91" cy="91"/>
            </a:xfrm>
            <a:prstGeom prst="line">
              <a:avLst/>
            </a:prstGeom>
            <a:noFill/>
            <a:ln w="38100">
              <a:solidFill>
                <a:srgbClr val="008000"/>
              </a:solidFill>
              <a:round/>
              <a:headEnd/>
              <a:tailEnd/>
            </a:ln>
          </p:spPr>
          <p:txBody>
            <a:bodyPr/>
            <a:lstStyle/>
            <a:p>
              <a:endParaRPr lang="en-US"/>
            </a:p>
          </p:txBody>
        </p:sp>
      </p:grpSp>
      <p:grpSp>
        <p:nvGrpSpPr>
          <p:cNvPr id="23599" name="Group 90"/>
          <p:cNvGrpSpPr>
            <a:grpSpLocks/>
          </p:cNvGrpSpPr>
          <p:nvPr/>
        </p:nvGrpSpPr>
        <p:grpSpPr bwMode="auto">
          <a:xfrm>
            <a:off x="2843213" y="2722550"/>
            <a:ext cx="144462" cy="360363"/>
            <a:chOff x="1927" y="2160"/>
            <a:chExt cx="91" cy="227"/>
          </a:xfrm>
        </p:grpSpPr>
        <p:sp>
          <p:nvSpPr>
            <p:cNvPr id="23611" name="Line 91"/>
            <p:cNvSpPr>
              <a:spLocks noChangeShapeType="1"/>
            </p:cNvSpPr>
            <p:nvPr/>
          </p:nvSpPr>
          <p:spPr bwMode="auto">
            <a:xfrm flipV="1">
              <a:off x="2018" y="2160"/>
              <a:ext cx="0" cy="227"/>
            </a:xfrm>
            <a:prstGeom prst="line">
              <a:avLst/>
            </a:prstGeom>
            <a:noFill/>
            <a:ln w="38100">
              <a:solidFill>
                <a:srgbClr val="008000"/>
              </a:solidFill>
              <a:round/>
              <a:headEnd/>
              <a:tailEnd/>
            </a:ln>
          </p:spPr>
          <p:txBody>
            <a:bodyPr/>
            <a:lstStyle/>
            <a:p>
              <a:endParaRPr lang="en-US"/>
            </a:p>
          </p:txBody>
        </p:sp>
        <p:sp>
          <p:nvSpPr>
            <p:cNvPr id="23612" name="Line 92"/>
            <p:cNvSpPr>
              <a:spLocks noChangeShapeType="1"/>
            </p:cNvSpPr>
            <p:nvPr/>
          </p:nvSpPr>
          <p:spPr bwMode="auto">
            <a:xfrm flipH="1">
              <a:off x="1927" y="2160"/>
              <a:ext cx="91" cy="91"/>
            </a:xfrm>
            <a:prstGeom prst="line">
              <a:avLst/>
            </a:prstGeom>
            <a:noFill/>
            <a:ln w="38100">
              <a:solidFill>
                <a:srgbClr val="008000"/>
              </a:solidFill>
              <a:round/>
              <a:headEnd/>
              <a:tailEnd/>
            </a:ln>
          </p:spPr>
          <p:txBody>
            <a:bodyPr/>
            <a:lstStyle/>
            <a:p>
              <a:endParaRPr lang="en-US"/>
            </a:p>
          </p:txBody>
        </p:sp>
      </p:grpSp>
      <p:grpSp>
        <p:nvGrpSpPr>
          <p:cNvPr id="23600" name="Group 93"/>
          <p:cNvGrpSpPr>
            <a:grpSpLocks/>
          </p:cNvGrpSpPr>
          <p:nvPr/>
        </p:nvGrpSpPr>
        <p:grpSpPr bwMode="auto">
          <a:xfrm>
            <a:off x="3995738" y="2722550"/>
            <a:ext cx="144462" cy="360363"/>
            <a:chOff x="1927" y="2160"/>
            <a:chExt cx="91" cy="227"/>
          </a:xfrm>
        </p:grpSpPr>
        <p:sp>
          <p:nvSpPr>
            <p:cNvPr id="23609" name="Line 94"/>
            <p:cNvSpPr>
              <a:spLocks noChangeShapeType="1"/>
            </p:cNvSpPr>
            <p:nvPr/>
          </p:nvSpPr>
          <p:spPr bwMode="auto">
            <a:xfrm flipV="1">
              <a:off x="2018" y="2160"/>
              <a:ext cx="0" cy="227"/>
            </a:xfrm>
            <a:prstGeom prst="line">
              <a:avLst/>
            </a:prstGeom>
            <a:noFill/>
            <a:ln w="38100">
              <a:solidFill>
                <a:srgbClr val="008000"/>
              </a:solidFill>
              <a:round/>
              <a:headEnd/>
              <a:tailEnd/>
            </a:ln>
          </p:spPr>
          <p:txBody>
            <a:bodyPr/>
            <a:lstStyle/>
            <a:p>
              <a:endParaRPr lang="en-US"/>
            </a:p>
          </p:txBody>
        </p:sp>
        <p:sp>
          <p:nvSpPr>
            <p:cNvPr id="23610" name="Line 95"/>
            <p:cNvSpPr>
              <a:spLocks noChangeShapeType="1"/>
            </p:cNvSpPr>
            <p:nvPr/>
          </p:nvSpPr>
          <p:spPr bwMode="auto">
            <a:xfrm flipH="1">
              <a:off x="1927" y="2160"/>
              <a:ext cx="91" cy="91"/>
            </a:xfrm>
            <a:prstGeom prst="line">
              <a:avLst/>
            </a:prstGeom>
            <a:noFill/>
            <a:ln w="38100">
              <a:solidFill>
                <a:srgbClr val="008000"/>
              </a:solidFill>
              <a:round/>
              <a:headEnd/>
              <a:tailEnd/>
            </a:ln>
          </p:spPr>
          <p:txBody>
            <a:bodyPr/>
            <a:lstStyle/>
            <a:p>
              <a:endParaRPr lang="en-US"/>
            </a:p>
          </p:txBody>
        </p:sp>
      </p:grpSp>
      <p:grpSp>
        <p:nvGrpSpPr>
          <p:cNvPr id="23601" name="Group 96"/>
          <p:cNvGrpSpPr>
            <a:grpSpLocks/>
          </p:cNvGrpSpPr>
          <p:nvPr/>
        </p:nvGrpSpPr>
        <p:grpSpPr bwMode="auto">
          <a:xfrm>
            <a:off x="2195513" y="2219313"/>
            <a:ext cx="144462" cy="360362"/>
            <a:chOff x="1927" y="2160"/>
            <a:chExt cx="91" cy="227"/>
          </a:xfrm>
        </p:grpSpPr>
        <p:sp>
          <p:nvSpPr>
            <p:cNvPr id="23607" name="Line 97"/>
            <p:cNvSpPr>
              <a:spLocks noChangeShapeType="1"/>
            </p:cNvSpPr>
            <p:nvPr/>
          </p:nvSpPr>
          <p:spPr bwMode="auto">
            <a:xfrm flipV="1">
              <a:off x="2018" y="2160"/>
              <a:ext cx="0" cy="227"/>
            </a:xfrm>
            <a:prstGeom prst="line">
              <a:avLst/>
            </a:prstGeom>
            <a:noFill/>
            <a:ln w="38100">
              <a:solidFill>
                <a:srgbClr val="008000"/>
              </a:solidFill>
              <a:round/>
              <a:headEnd/>
              <a:tailEnd/>
            </a:ln>
          </p:spPr>
          <p:txBody>
            <a:bodyPr/>
            <a:lstStyle/>
            <a:p>
              <a:endParaRPr lang="en-US"/>
            </a:p>
          </p:txBody>
        </p:sp>
        <p:sp>
          <p:nvSpPr>
            <p:cNvPr id="23608" name="Line 98"/>
            <p:cNvSpPr>
              <a:spLocks noChangeShapeType="1"/>
            </p:cNvSpPr>
            <p:nvPr/>
          </p:nvSpPr>
          <p:spPr bwMode="auto">
            <a:xfrm flipH="1">
              <a:off x="1927" y="2160"/>
              <a:ext cx="91" cy="91"/>
            </a:xfrm>
            <a:prstGeom prst="line">
              <a:avLst/>
            </a:prstGeom>
            <a:noFill/>
            <a:ln w="38100">
              <a:solidFill>
                <a:srgbClr val="008000"/>
              </a:solidFill>
              <a:round/>
              <a:headEnd/>
              <a:tailEnd/>
            </a:ln>
          </p:spPr>
          <p:txBody>
            <a:bodyPr/>
            <a:lstStyle/>
            <a:p>
              <a:endParaRPr lang="en-US"/>
            </a:p>
          </p:txBody>
        </p:sp>
      </p:grpSp>
      <p:sp>
        <p:nvSpPr>
          <p:cNvPr id="23602" name="Text Box 99"/>
          <p:cNvSpPr txBox="1">
            <a:spLocks noChangeArrowheads="1"/>
          </p:cNvSpPr>
          <p:nvPr/>
        </p:nvSpPr>
        <p:spPr bwMode="auto">
          <a:xfrm>
            <a:off x="3152775" y="3910000"/>
            <a:ext cx="715371" cy="646331"/>
          </a:xfrm>
          <a:prstGeom prst="rect">
            <a:avLst/>
          </a:prstGeom>
          <a:noFill/>
          <a:ln w="9525">
            <a:noFill/>
            <a:miter lim="800000"/>
            <a:headEnd/>
            <a:tailEnd/>
          </a:ln>
        </p:spPr>
        <p:txBody>
          <a:bodyPr wrap="none">
            <a:spAutoFit/>
          </a:bodyPr>
          <a:lstStyle/>
          <a:p>
            <a:pPr algn="ctr"/>
            <a:r>
              <a:rPr lang="en-AU" baseline="0" dirty="0"/>
              <a:t>4</a:t>
            </a:r>
            <a:r>
              <a:rPr lang="en-AU" i="1" baseline="0" dirty="0"/>
              <a:t>n</a:t>
            </a:r>
            <a:r>
              <a:rPr lang="en-AU" baseline="0" dirty="0"/>
              <a:t>,</a:t>
            </a:r>
          </a:p>
          <a:p>
            <a:pPr algn="ctr"/>
            <a:r>
              <a:rPr lang="en-AU" i="1" baseline="0" dirty="0"/>
              <a:t>n </a:t>
            </a:r>
            <a:r>
              <a:rPr lang="en-AU" baseline="0" dirty="0"/>
              <a:t>= 1</a:t>
            </a:r>
          </a:p>
        </p:txBody>
      </p:sp>
      <p:sp>
        <p:nvSpPr>
          <p:cNvPr id="23603" name="Text Box 100"/>
          <p:cNvSpPr txBox="1">
            <a:spLocks noChangeArrowheads="1"/>
          </p:cNvSpPr>
          <p:nvPr/>
        </p:nvSpPr>
        <p:spPr bwMode="auto">
          <a:xfrm>
            <a:off x="1331913" y="3911588"/>
            <a:ext cx="762000" cy="641350"/>
          </a:xfrm>
          <a:prstGeom prst="rect">
            <a:avLst/>
          </a:prstGeom>
          <a:noFill/>
          <a:ln w="9525">
            <a:noFill/>
            <a:miter lim="800000"/>
            <a:headEnd/>
            <a:tailEnd/>
          </a:ln>
        </p:spPr>
        <p:txBody>
          <a:bodyPr wrap="none">
            <a:spAutoFit/>
          </a:bodyPr>
          <a:lstStyle/>
          <a:p>
            <a:pPr algn="ctr"/>
            <a:r>
              <a:rPr lang="en-AU" baseline="0" dirty="0"/>
              <a:t>4</a:t>
            </a:r>
            <a:r>
              <a:rPr lang="en-AU" i="1" baseline="0" dirty="0"/>
              <a:t>n</a:t>
            </a:r>
            <a:r>
              <a:rPr lang="en-AU" baseline="0" dirty="0"/>
              <a:t>+3,</a:t>
            </a:r>
          </a:p>
          <a:p>
            <a:pPr algn="ctr"/>
            <a:r>
              <a:rPr lang="en-AU" i="1" baseline="0" dirty="0"/>
              <a:t>n </a:t>
            </a:r>
            <a:r>
              <a:rPr lang="en-AU" baseline="0" dirty="0"/>
              <a:t>= 0</a:t>
            </a:r>
          </a:p>
        </p:txBody>
      </p:sp>
      <p:sp>
        <p:nvSpPr>
          <p:cNvPr id="23604" name="Text Box 101"/>
          <p:cNvSpPr txBox="1">
            <a:spLocks noChangeArrowheads="1"/>
          </p:cNvSpPr>
          <p:nvPr/>
        </p:nvSpPr>
        <p:spPr bwMode="auto">
          <a:xfrm>
            <a:off x="5364163" y="3911588"/>
            <a:ext cx="762000" cy="641350"/>
          </a:xfrm>
          <a:prstGeom prst="rect">
            <a:avLst/>
          </a:prstGeom>
          <a:noFill/>
          <a:ln w="9525">
            <a:noFill/>
            <a:miter lim="800000"/>
            <a:headEnd/>
            <a:tailEnd/>
          </a:ln>
        </p:spPr>
        <p:txBody>
          <a:bodyPr wrap="none">
            <a:spAutoFit/>
          </a:bodyPr>
          <a:lstStyle/>
          <a:p>
            <a:r>
              <a:rPr lang="en-AU" baseline="0"/>
              <a:t>4</a:t>
            </a:r>
            <a:r>
              <a:rPr lang="en-AU" i="1" baseline="0"/>
              <a:t>n+</a:t>
            </a:r>
            <a:r>
              <a:rPr lang="en-AU" baseline="0"/>
              <a:t>1,</a:t>
            </a:r>
          </a:p>
          <a:p>
            <a:r>
              <a:rPr lang="en-AU" i="1" baseline="0"/>
              <a:t>n </a:t>
            </a:r>
            <a:r>
              <a:rPr lang="en-AU" baseline="0"/>
              <a:t>= 1</a:t>
            </a:r>
          </a:p>
        </p:txBody>
      </p:sp>
      <p:sp>
        <p:nvSpPr>
          <p:cNvPr id="23605" name="Text Box 102"/>
          <p:cNvSpPr txBox="1">
            <a:spLocks noChangeArrowheads="1"/>
          </p:cNvSpPr>
          <p:nvPr/>
        </p:nvSpPr>
        <p:spPr bwMode="auto">
          <a:xfrm>
            <a:off x="7235825" y="3911588"/>
            <a:ext cx="774700" cy="641350"/>
          </a:xfrm>
          <a:prstGeom prst="rect">
            <a:avLst/>
          </a:prstGeom>
          <a:noFill/>
          <a:ln w="9525">
            <a:noFill/>
            <a:miter lim="800000"/>
            <a:headEnd/>
            <a:tailEnd/>
          </a:ln>
        </p:spPr>
        <p:txBody>
          <a:bodyPr wrap="none">
            <a:spAutoFit/>
          </a:bodyPr>
          <a:lstStyle/>
          <a:p>
            <a:pPr algn="ctr"/>
            <a:r>
              <a:rPr lang="en-AU" baseline="0" dirty="0"/>
              <a:t>4</a:t>
            </a:r>
            <a:r>
              <a:rPr lang="en-AU" i="1" baseline="0" dirty="0"/>
              <a:t>n+</a:t>
            </a:r>
            <a:r>
              <a:rPr lang="en-AU" baseline="0" dirty="0"/>
              <a:t>2,</a:t>
            </a:r>
          </a:p>
          <a:p>
            <a:pPr algn="ctr"/>
            <a:r>
              <a:rPr lang="en-AU" i="1" baseline="0" dirty="0"/>
              <a:t>n </a:t>
            </a:r>
            <a:r>
              <a:rPr lang="en-AU" baseline="0" dirty="0"/>
              <a:t>= 1</a:t>
            </a:r>
          </a:p>
        </p:txBody>
      </p:sp>
      <p:sp>
        <p:nvSpPr>
          <p:cNvPr id="23606" name="Text Box 103"/>
          <p:cNvSpPr txBox="1">
            <a:spLocks noChangeArrowheads="1"/>
          </p:cNvSpPr>
          <p:nvPr/>
        </p:nvSpPr>
        <p:spPr bwMode="auto">
          <a:xfrm>
            <a:off x="454109" y="5519735"/>
            <a:ext cx="8235781" cy="461665"/>
          </a:xfrm>
          <a:prstGeom prst="rect">
            <a:avLst/>
          </a:prstGeom>
          <a:noFill/>
          <a:ln w="9525">
            <a:noFill/>
            <a:miter lim="800000"/>
            <a:headEnd/>
            <a:tailEnd/>
          </a:ln>
        </p:spPr>
        <p:txBody>
          <a:bodyPr wrap="none">
            <a:spAutoFit/>
          </a:bodyPr>
          <a:lstStyle/>
          <a:p>
            <a:r>
              <a:rPr lang="en-AU" sz="2400" baseline="0" dirty="0">
                <a:latin typeface="Calibri" pitchFamily="34" charset="0"/>
              </a:rPr>
              <a:t>4</a:t>
            </a:r>
            <a:r>
              <a:rPr lang="en-AU" sz="2400" i="1" baseline="0" dirty="0">
                <a:latin typeface="Calibri" pitchFamily="34" charset="0"/>
              </a:rPr>
              <a:t>n</a:t>
            </a:r>
            <a:r>
              <a:rPr lang="en-AU" sz="2400" baseline="0" dirty="0">
                <a:latin typeface="Calibri" pitchFamily="34" charset="0"/>
              </a:rPr>
              <a:t>+2 </a:t>
            </a:r>
            <a:r>
              <a:rPr lang="en-AU" sz="2400" baseline="0" dirty="0" err="1">
                <a:latin typeface="Calibri" pitchFamily="34" charset="0"/>
              </a:rPr>
              <a:t>membered</a:t>
            </a:r>
            <a:r>
              <a:rPr lang="en-AU" sz="2400" baseline="0" dirty="0">
                <a:latin typeface="Calibri" pitchFamily="34" charset="0"/>
              </a:rPr>
              <a:t> rings are stable, and are </a:t>
            </a:r>
            <a:r>
              <a:rPr lang="en-AU" sz="2400" baseline="0" dirty="0" err="1">
                <a:latin typeface="Calibri" pitchFamily="34" charset="0"/>
              </a:rPr>
              <a:t>refered</a:t>
            </a:r>
            <a:r>
              <a:rPr lang="en-AU" sz="2400" baseline="0" dirty="0">
                <a:latin typeface="Calibri" pitchFamily="34" charset="0"/>
              </a:rPr>
              <a:t> to as </a:t>
            </a:r>
            <a:r>
              <a:rPr lang="en-AU" sz="2400" i="1" baseline="0" dirty="0">
                <a:latin typeface="Calibri" pitchFamily="34" charset="0"/>
              </a:rPr>
              <a:t>aromatic</a:t>
            </a:r>
            <a:r>
              <a:rPr lang="en-AU" sz="2400" baseline="0" dirty="0">
                <a:latin typeface="Calibri" pitchFamily="34" charset="0"/>
              </a:rPr>
              <a:t>.</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noFill/>
        </p:spPr>
        <p:txBody>
          <a:bodyPr/>
          <a:lstStyle/>
          <a:p>
            <a:pPr eaLnBrk="1" hangingPunct="1"/>
            <a:r>
              <a:rPr lang="en-US" b="1" i="1" smtClean="0">
                <a:solidFill>
                  <a:schemeClr val="accent2"/>
                </a:solidFill>
                <a:latin typeface="Calibri" pitchFamily="34" charset="0"/>
              </a:rPr>
              <a:t>benzene</a:t>
            </a:r>
          </a:p>
        </p:txBody>
      </p:sp>
      <p:sp>
        <p:nvSpPr>
          <p:cNvPr id="12293" name="Text Box 3"/>
          <p:cNvSpPr txBox="1">
            <a:spLocks noChangeArrowheads="1"/>
          </p:cNvSpPr>
          <p:nvPr/>
        </p:nvSpPr>
        <p:spPr bwMode="auto">
          <a:xfrm>
            <a:off x="303213" y="1412875"/>
            <a:ext cx="4916487" cy="1220788"/>
          </a:xfrm>
          <a:prstGeom prst="rect">
            <a:avLst/>
          </a:prstGeom>
          <a:noFill/>
          <a:ln w="9525">
            <a:noFill/>
            <a:miter lim="800000"/>
            <a:headEnd/>
            <a:tailEnd/>
          </a:ln>
        </p:spPr>
        <p:txBody>
          <a:bodyPr>
            <a:spAutoFit/>
          </a:bodyPr>
          <a:lstStyle/>
          <a:p>
            <a:r>
              <a:rPr lang="en-AU" sz="2000" b="1" baseline="0">
                <a:solidFill>
                  <a:srgbClr val="0000FF"/>
                </a:solidFill>
                <a:latin typeface="Calibri" pitchFamily="34" charset="0"/>
              </a:rPr>
              <a:t>Question</a:t>
            </a:r>
            <a:r>
              <a:rPr lang="en-AU" baseline="0">
                <a:latin typeface="Calibri" pitchFamily="34" charset="0"/>
              </a:rPr>
              <a:t>: what is the energy of the HOMO-LUMO transition, given the formula for the energy levels? </a:t>
            </a:r>
          </a:p>
          <a:p>
            <a:endParaRPr lang="en-AU" baseline="0">
              <a:latin typeface="Calibri" pitchFamily="34" charset="0"/>
            </a:endParaRPr>
          </a:p>
        </p:txBody>
      </p:sp>
      <p:grpSp>
        <p:nvGrpSpPr>
          <p:cNvPr id="12294" name="Group 8"/>
          <p:cNvGrpSpPr>
            <a:grpSpLocks/>
          </p:cNvGrpSpPr>
          <p:nvPr/>
        </p:nvGrpSpPr>
        <p:grpSpPr bwMode="auto">
          <a:xfrm>
            <a:off x="5651500" y="1052513"/>
            <a:ext cx="3311525" cy="2159000"/>
            <a:chOff x="3470" y="1072"/>
            <a:chExt cx="2086" cy="1360"/>
          </a:xfrm>
        </p:grpSpPr>
        <p:grpSp>
          <p:nvGrpSpPr>
            <p:cNvPr id="12315" name="Group 9"/>
            <p:cNvGrpSpPr>
              <a:grpSpLocks/>
            </p:cNvGrpSpPr>
            <p:nvPr/>
          </p:nvGrpSpPr>
          <p:grpSpPr bwMode="auto">
            <a:xfrm>
              <a:off x="3923" y="1072"/>
              <a:ext cx="317" cy="635"/>
              <a:chOff x="2744" y="2386"/>
              <a:chExt cx="317" cy="635"/>
            </a:xfrm>
          </p:grpSpPr>
          <p:sp>
            <p:nvSpPr>
              <p:cNvPr id="12332" name="Oval 10"/>
              <p:cNvSpPr>
                <a:spLocks noChangeArrowheads="1"/>
              </p:cNvSpPr>
              <p:nvPr/>
            </p:nvSpPr>
            <p:spPr bwMode="auto">
              <a:xfrm>
                <a:off x="2744" y="2386"/>
                <a:ext cx="317" cy="317"/>
              </a:xfrm>
              <a:prstGeom prst="ellipse">
                <a:avLst/>
              </a:prstGeom>
              <a:gradFill rotWithShape="1">
                <a:gsLst>
                  <a:gs pos="0">
                    <a:schemeClr val="bg1"/>
                  </a:gs>
                  <a:gs pos="100000">
                    <a:srgbClr val="FF3300"/>
                  </a:gs>
                </a:gsLst>
                <a:lin ang="18900000" scaled="1"/>
              </a:gradFill>
              <a:ln w="9525">
                <a:solidFill>
                  <a:schemeClr val="tx1"/>
                </a:solidFill>
                <a:round/>
                <a:headEnd/>
                <a:tailEnd/>
              </a:ln>
            </p:spPr>
            <p:txBody>
              <a:bodyPr wrap="none" anchor="ctr"/>
              <a:lstStyle/>
              <a:p>
                <a:endParaRPr lang="en-US"/>
              </a:p>
            </p:txBody>
          </p:sp>
          <p:sp>
            <p:nvSpPr>
              <p:cNvPr id="12333" name="Oval 11"/>
              <p:cNvSpPr>
                <a:spLocks noChangeArrowheads="1"/>
              </p:cNvSpPr>
              <p:nvPr/>
            </p:nvSpPr>
            <p:spPr bwMode="auto">
              <a:xfrm>
                <a:off x="2744" y="2704"/>
                <a:ext cx="317" cy="317"/>
              </a:xfrm>
              <a:prstGeom prst="ellipse">
                <a:avLst/>
              </a:prstGeom>
              <a:gradFill rotWithShape="1">
                <a:gsLst>
                  <a:gs pos="0">
                    <a:srgbClr val="FFFFFF"/>
                  </a:gs>
                  <a:gs pos="100000">
                    <a:srgbClr val="0000FF"/>
                  </a:gs>
                </a:gsLst>
                <a:lin ang="18900000" scaled="1"/>
              </a:gradFill>
              <a:ln w="9525">
                <a:solidFill>
                  <a:schemeClr val="tx1"/>
                </a:solidFill>
                <a:round/>
                <a:headEnd/>
                <a:tailEnd/>
              </a:ln>
            </p:spPr>
            <p:txBody>
              <a:bodyPr wrap="none" anchor="ctr"/>
              <a:lstStyle/>
              <a:p>
                <a:endParaRPr lang="en-US"/>
              </a:p>
            </p:txBody>
          </p:sp>
        </p:grpSp>
        <p:grpSp>
          <p:nvGrpSpPr>
            <p:cNvPr id="12316" name="Group 12"/>
            <p:cNvGrpSpPr>
              <a:grpSpLocks/>
            </p:cNvGrpSpPr>
            <p:nvPr/>
          </p:nvGrpSpPr>
          <p:grpSpPr bwMode="auto">
            <a:xfrm>
              <a:off x="4785" y="1072"/>
              <a:ext cx="317" cy="635"/>
              <a:chOff x="2744" y="2386"/>
              <a:chExt cx="317" cy="635"/>
            </a:xfrm>
          </p:grpSpPr>
          <p:sp>
            <p:nvSpPr>
              <p:cNvPr id="12330" name="Oval 13"/>
              <p:cNvSpPr>
                <a:spLocks noChangeArrowheads="1"/>
              </p:cNvSpPr>
              <p:nvPr/>
            </p:nvSpPr>
            <p:spPr bwMode="auto">
              <a:xfrm>
                <a:off x="2744" y="2386"/>
                <a:ext cx="317" cy="317"/>
              </a:xfrm>
              <a:prstGeom prst="ellipse">
                <a:avLst/>
              </a:prstGeom>
              <a:gradFill rotWithShape="1">
                <a:gsLst>
                  <a:gs pos="0">
                    <a:schemeClr val="bg1"/>
                  </a:gs>
                  <a:gs pos="100000">
                    <a:srgbClr val="FF3300"/>
                  </a:gs>
                </a:gsLst>
                <a:lin ang="18900000" scaled="1"/>
              </a:gradFill>
              <a:ln w="9525">
                <a:solidFill>
                  <a:schemeClr val="tx1"/>
                </a:solidFill>
                <a:round/>
                <a:headEnd/>
                <a:tailEnd/>
              </a:ln>
            </p:spPr>
            <p:txBody>
              <a:bodyPr wrap="none" anchor="ctr"/>
              <a:lstStyle/>
              <a:p>
                <a:endParaRPr lang="en-US"/>
              </a:p>
            </p:txBody>
          </p:sp>
          <p:sp>
            <p:nvSpPr>
              <p:cNvPr id="12331" name="Oval 14"/>
              <p:cNvSpPr>
                <a:spLocks noChangeArrowheads="1"/>
              </p:cNvSpPr>
              <p:nvPr/>
            </p:nvSpPr>
            <p:spPr bwMode="auto">
              <a:xfrm>
                <a:off x="2744" y="2704"/>
                <a:ext cx="317" cy="317"/>
              </a:xfrm>
              <a:prstGeom prst="ellipse">
                <a:avLst/>
              </a:prstGeom>
              <a:gradFill rotWithShape="1">
                <a:gsLst>
                  <a:gs pos="0">
                    <a:srgbClr val="FFFFFF"/>
                  </a:gs>
                  <a:gs pos="100000">
                    <a:srgbClr val="0000FF"/>
                  </a:gs>
                </a:gsLst>
                <a:lin ang="18900000" scaled="1"/>
              </a:gradFill>
              <a:ln w="9525">
                <a:solidFill>
                  <a:schemeClr val="tx1"/>
                </a:solidFill>
                <a:round/>
                <a:headEnd/>
                <a:tailEnd/>
              </a:ln>
            </p:spPr>
            <p:txBody>
              <a:bodyPr wrap="none" anchor="ctr"/>
              <a:lstStyle/>
              <a:p>
                <a:endParaRPr lang="en-US"/>
              </a:p>
            </p:txBody>
          </p:sp>
        </p:grpSp>
        <p:sp>
          <p:nvSpPr>
            <p:cNvPr id="12317" name="AutoShape 15"/>
            <p:cNvSpPr>
              <a:spLocks noChangeArrowheads="1"/>
            </p:cNvSpPr>
            <p:nvPr/>
          </p:nvSpPr>
          <p:spPr bwMode="auto">
            <a:xfrm>
              <a:off x="3651" y="1389"/>
              <a:ext cx="1724" cy="726"/>
            </a:xfrm>
            <a:prstGeom prst="hexagon">
              <a:avLst>
                <a:gd name="adj" fmla="val 59366"/>
                <a:gd name="vf" fmla="val 115470"/>
              </a:avLst>
            </a:prstGeom>
            <a:solidFill>
              <a:schemeClr val="bg2">
                <a:alpha val="18823"/>
              </a:schemeClr>
            </a:solidFill>
            <a:ln w="9525">
              <a:solidFill>
                <a:schemeClr val="tx1"/>
              </a:solidFill>
              <a:miter lim="800000"/>
              <a:headEnd/>
              <a:tailEnd/>
            </a:ln>
          </p:spPr>
          <p:txBody>
            <a:bodyPr wrap="none" anchor="ctr"/>
            <a:lstStyle/>
            <a:p>
              <a:endParaRPr lang="en-US"/>
            </a:p>
          </p:txBody>
        </p:sp>
        <p:grpSp>
          <p:nvGrpSpPr>
            <p:cNvPr id="12318" name="Group 16"/>
            <p:cNvGrpSpPr>
              <a:grpSpLocks/>
            </p:cNvGrpSpPr>
            <p:nvPr/>
          </p:nvGrpSpPr>
          <p:grpSpPr bwMode="auto">
            <a:xfrm>
              <a:off x="3470" y="1434"/>
              <a:ext cx="317" cy="635"/>
              <a:chOff x="2744" y="2386"/>
              <a:chExt cx="317" cy="635"/>
            </a:xfrm>
          </p:grpSpPr>
          <p:sp>
            <p:nvSpPr>
              <p:cNvPr id="12328" name="Oval 17"/>
              <p:cNvSpPr>
                <a:spLocks noChangeArrowheads="1"/>
              </p:cNvSpPr>
              <p:nvPr/>
            </p:nvSpPr>
            <p:spPr bwMode="auto">
              <a:xfrm>
                <a:off x="2744" y="2386"/>
                <a:ext cx="317" cy="317"/>
              </a:xfrm>
              <a:prstGeom prst="ellipse">
                <a:avLst/>
              </a:prstGeom>
              <a:gradFill rotWithShape="1">
                <a:gsLst>
                  <a:gs pos="0">
                    <a:schemeClr val="bg1"/>
                  </a:gs>
                  <a:gs pos="100000">
                    <a:srgbClr val="FF3300"/>
                  </a:gs>
                </a:gsLst>
                <a:lin ang="18900000" scaled="1"/>
              </a:gradFill>
              <a:ln w="9525">
                <a:solidFill>
                  <a:schemeClr val="tx1"/>
                </a:solidFill>
                <a:round/>
                <a:headEnd/>
                <a:tailEnd/>
              </a:ln>
            </p:spPr>
            <p:txBody>
              <a:bodyPr wrap="none" anchor="ctr"/>
              <a:lstStyle/>
              <a:p>
                <a:endParaRPr lang="en-US"/>
              </a:p>
            </p:txBody>
          </p:sp>
          <p:sp>
            <p:nvSpPr>
              <p:cNvPr id="12329" name="Oval 18"/>
              <p:cNvSpPr>
                <a:spLocks noChangeArrowheads="1"/>
              </p:cNvSpPr>
              <p:nvPr/>
            </p:nvSpPr>
            <p:spPr bwMode="auto">
              <a:xfrm>
                <a:off x="2744" y="2704"/>
                <a:ext cx="317" cy="317"/>
              </a:xfrm>
              <a:prstGeom prst="ellipse">
                <a:avLst/>
              </a:prstGeom>
              <a:gradFill rotWithShape="1">
                <a:gsLst>
                  <a:gs pos="0">
                    <a:srgbClr val="FFFFFF"/>
                  </a:gs>
                  <a:gs pos="100000">
                    <a:srgbClr val="0000FF"/>
                  </a:gs>
                </a:gsLst>
                <a:lin ang="18900000" scaled="1"/>
              </a:gradFill>
              <a:ln w="9525">
                <a:solidFill>
                  <a:schemeClr val="tx1"/>
                </a:solidFill>
                <a:round/>
                <a:headEnd/>
                <a:tailEnd/>
              </a:ln>
            </p:spPr>
            <p:txBody>
              <a:bodyPr wrap="none" anchor="ctr"/>
              <a:lstStyle/>
              <a:p>
                <a:endParaRPr lang="en-US"/>
              </a:p>
            </p:txBody>
          </p:sp>
        </p:grpSp>
        <p:grpSp>
          <p:nvGrpSpPr>
            <p:cNvPr id="12319" name="Group 19"/>
            <p:cNvGrpSpPr>
              <a:grpSpLocks/>
            </p:cNvGrpSpPr>
            <p:nvPr/>
          </p:nvGrpSpPr>
          <p:grpSpPr bwMode="auto">
            <a:xfrm>
              <a:off x="3923" y="1797"/>
              <a:ext cx="317" cy="635"/>
              <a:chOff x="2744" y="2386"/>
              <a:chExt cx="317" cy="635"/>
            </a:xfrm>
          </p:grpSpPr>
          <p:sp>
            <p:nvSpPr>
              <p:cNvPr id="12326" name="Oval 20"/>
              <p:cNvSpPr>
                <a:spLocks noChangeArrowheads="1"/>
              </p:cNvSpPr>
              <p:nvPr/>
            </p:nvSpPr>
            <p:spPr bwMode="auto">
              <a:xfrm>
                <a:off x="2744" y="2386"/>
                <a:ext cx="317" cy="317"/>
              </a:xfrm>
              <a:prstGeom prst="ellipse">
                <a:avLst/>
              </a:prstGeom>
              <a:gradFill rotWithShape="1">
                <a:gsLst>
                  <a:gs pos="0">
                    <a:schemeClr val="bg1"/>
                  </a:gs>
                  <a:gs pos="100000">
                    <a:srgbClr val="FF3300"/>
                  </a:gs>
                </a:gsLst>
                <a:lin ang="18900000" scaled="1"/>
              </a:gradFill>
              <a:ln w="9525">
                <a:solidFill>
                  <a:schemeClr val="tx1"/>
                </a:solidFill>
                <a:round/>
                <a:headEnd/>
                <a:tailEnd/>
              </a:ln>
            </p:spPr>
            <p:txBody>
              <a:bodyPr wrap="none" anchor="ctr"/>
              <a:lstStyle/>
              <a:p>
                <a:endParaRPr lang="en-US"/>
              </a:p>
            </p:txBody>
          </p:sp>
          <p:sp>
            <p:nvSpPr>
              <p:cNvPr id="12327" name="Oval 21"/>
              <p:cNvSpPr>
                <a:spLocks noChangeArrowheads="1"/>
              </p:cNvSpPr>
              <p:nvPr/>
            </p:nvSpPr>
            <p:spPr bwMode="auto">
              <a:xfrm>
                <a:off x="2744" y="2704"/>
                <a:ext cx="317" cy="317"/>
              </a:xfrm>
              <a:prstGeom prst="ellipse">
                <a:avLst/>
              </a:prstGeom>
              <a:gradFill rotWithShape="1">
                <a:gsLst>
                  <a:gs pos="0">
                    <a:srgbClr val="FFFFFF"/>
                  </a:gs>
                  <a:gs pos="100000">
                    <a:srgbClr val="0000FF"/>
                  </a:gs>
                </a:gsLst>
                <a:lin ang="18900000" scaled="1"/>
              </a:gradFill>
              <a:ln w="9525">
                <a:solidFill>
                  <a:schemeClr val="tx1"/>
                </a:solidFill>
                <a:round/>
                <a:headEnd/>
                <a:tailEnd/>
              </a:ln>
            </p:spPr>
            <p:txBody>
              <a:bodyPr wrap="none" anchor="ctr"/>
              <a:lstStyle/>
              <a:p>
                <a:endParaRPr lang="en-US"/>
              </a:p>
            </p:txBody>
          </p:sp>
        </p:grpSp>
        <p:grpSp>
          <p:nvGrpSpPr>
            <p:cNvPr id="12320" name="Group 22"/>
            <p:cNvGrpSpPr>
              <a:grpSpLocks/>
            </p:cNvGrpSpPr>
            <p:nvPr/>
          </p:nvGrpSpPr>
          <p:grpSpPr bwMode="auto">
            <a:xfrm>
              <a:off x="4785" y="1797"/>
              <a:ext cx="317" cy="635"/>
              <a:chOff x="2744" y="2386"/>
              <a:chExt cx="317" cy="635"/>
            </a:xfrm>
          </p:grpSpPr>
          <p:sp>
            <p:nvSpPr>
              <p:cNvPr id="12324" name="Oval 23"/>
              <p:cNvSpPr>
                <a:spLocks noChangeArrowheads="1"/>
              </p:cNvSpPr>
              <p:nvPr/>
            </p:nvSpPr>
            <p:spPr bwMode="auto">
              <a:xfrm>
                <a:off x="2744" y="2386"/>
                <a:ext cx="317" cy="317"/>
              </a:xfrm>
              <a:prstGeom prst="ellipse">
                <a:avLst/>
              </a:prstGeom>
              <a:gradFill rotWithShape="1">
                <a:gsLst>
                  <a:gs pos="0">
                    <a:schemeClr val="bg1"/>
                  </a:gs>
                  <a:gs pos="100000">
                    <a:srgbClr val="FF3300"/>
                  </a:gs>
                </a:gsLst>
                <a:lin ang="18900000" scaled="1"/>
              </a:gradFill>
              <a:ln w="9525">
                <a:solidFill>
                  <a:schemeClr val="tx1"/>
                </a:solidFill>
                <a:round/>
                <a:headEnd/>
                <a:tailEnd/>
              </a:ln>
            </p:spPr>
            <p:txBody>
              <a:bodyPr wrap="none" anchor="ctr"/>
              <a:lstStyle/>
              <a:p>
                <a:endParaRPr lang="en-US"/>
              </a:p>
            </p:txBody>
          </p:sp>
          <p:sp>
            <p:nvSpPr>
              <p:cNvPr id="12325" name="Oval 24"/>
              <p:cNvSpPr>
                <a:spLocks noChangeArrowheads="1"/>
              </p:cNvSpPr>
              <p:nvPr/>
            </p:nvSpPr>
            <p:spPr bwMode="auto">
              <a:xfrm>
                <a:off x="2744" y="2704"/>
                <a:ext cx="317" cy="317"/>
              </a:xfrm>
              <a:prstGeom prst="ellipse">
                <a:avLst/>
              </a:prstGeom>
              <a:gradFill rotWithShape="1">
                <a:gsLst>
                  <a:gs pos="0">
                    <a:srgbClr val="FFFFFF"/>
                  </a:gs>
                  <a:gs pos="100000">
                    <a:srgbClr val="0000FF"/>
                  </a:gs>
                </a:gsLst>
                <a:lin ang="18900000" scaled="1"/>
              </a:gradFill>
              <a:ln w="9525">
                <a:solidFill>
                  <a:schemeClr val="tx1"/>
                </a:solidFill>
                <a:round/>
                <a:headEnd/>
                <a:tailEnd/>
              </a:ln>
            </p:spPr>
            <p:txBody>
              <a:bodyPr wrap="none" anchor="ctr"/>
              <a:lstStyle/>
              <a:p>
                <a:endParaRPr lang="en-US"/>
              </a:p>
            </p:txBody>
          </p:sp>
        </p:grpSp>
        <p:grpSp>
          <p:nvGrpSpPr>
            <p:cNvPr id="12321" name="Group 25"/>
            <p:cNvGrpSpPr>
              <a:grpSpLocks/>
            </p:cNvGrpSpPr>
            <p:nvPr/>
          </p:nvGrpSpPr>
          <p:grpSpPr bwMode="auto">
            <a:xfrm>
              <a:off x="5239" y="1434"/>
              <a:ext cx="317" cy="635"/>
              <a:chOff x="2744" y="2386"/>
              <a:chExt cx="317" cy="635"/>
            </a:xfrm>
          </p:grpSpPr>
          <p:sp>
            <p:nvSpPr>
              <p:cNvPr id="12322" name="Oval 26"/>
              <p:cNvSpPr>
                <a:spLocks noChangeArrowheads="1"/>
              </p:cNvSpPr>
              <p:nvPr/>
            </p:nvSpPr>
            <p:spPr bwMode="auto">
              <a:xfrm>
                <a:off x="2744" y="2386"/>
                <a:ext cx="317" cy="317"/>
              </a:xfrm>
              <a:prstGeom prst="ellipse">
                <a:avLst/>
              </a:prstGeom>
              <a:gradFill rotWithShape="1">
                <a:gsLst>
                  <a:gs pos="0">
                    <a:schemeClr val="bg1"/>
                  </a:gs>
                  <a:gs pos="100000">
                    <a:srgbClr val="FF3300"/>
                  </a:gs>
                </a:gsLst>
                <a:lin ang="18900000" scaled="1"/>
              </a:gradFill>
              <a:ln w="9525">
                <a:solidFill>
                  <a:schemeClr val="tx1"/>
                </a:solidFill>
                <a:round/>
                <a:headEnd/>
                <a:tailEnd/>
              </a:ln>
            </p:spPr>
            <p:txBody>
              <a:bodyPr wrap="none" anchor="ctr"/>
              <a:lstStyle/>
              <a:p>
                <a:endParaRPr lang="en-US"/>
              </a:p>
            </p:txBody>
          </p:sp>
          <p:sp>
            <p:nvSpPr>
              <p:cNvPr id="12323" name="Oval 27"/>
              <p:cNvSpPr>
                <a:spLocks noChangeArrowheads="1"/>
              </p:cNvSpPr>
              <p:nvPr/>
            </p:nvSpPr>
            <p:spPr bwMode="auto">
              <a:xfrm>
                <a:off x="2744" y="2704"/>
                <a:ext cx="317" cy="317"/>
              </a:xfrm>
              <a:prstGeom prst="ellipse">
                <a:avLst/>
              </a:prstGeom>
              <a:gradFill rotWithShape="1">
                <a:gsLst>
                  <a:gs pos="0">
                    <a:srgbClr val="FFFFFF"/>
                  </a:gs>
                  <a:gs pos="100000">
                    <a:srgbClr val="0000FF"/>
                  </a:gs>
                </a:gsLst>
                <a:lin ang="18900000" scaled="1"/>
              </a:gradFill>
              <a:ln w="9525">
                <a:solidFill>
                  <a:schemeClr val="tx1"/>
                </a:solidFill>
                <a:round/>
                <a:headEnd/>
                <a:tailEnd/>
              </a:ln>
            </p:spPr>
            <p:txBody>
              <a:bodyPr wrap="none" anchor="ctr"/>
              <a:lstStyle/>
              <a:p>
                <a:endParaRPr lang="en-US"/>
              </a:p>
            </p:txBody>
          </p:sp>
        </p:grpSp>
      </p:grpSp>
      <p:sp>
        <p:nvSpPr>
          <p:cNvPr id="12295" name="Line 28"/>
          <p:cNvSpPr>
            <a:spLocks noChangeShapeType="1"/>
          </p:cNvSpPr>
          <p:nvPr/>
        </p:nvSpPr>
        <p:spPr bwMode="auto">
          <a:xfrm>
            <a:off x="6946900" y="5876925"/>
            <a:ext cx="792163" cy="0"/>
          </a:xfrm>
          <a:prstGeom prst="line">
            <a:avLst/>
          </a:prstGeom>
          <a:noFill/>
          <a:ln w="38100">
            <a:solidFill>
              <a:schemeClr val="tx1"/>
            </a:solidFill>
            <a:round/>
            <a:headEnd/>
            <a:tailEnd/>
          </a:ln>
        </p:spPr>
        <p:txBody>
          <a:bodyPr/>
          <a:lstStyle/>
          <a:p>
            <a:endParaRPr lang="en-US"/>
          </a:p>
        </p:txBody>
      </p:sp>
      <p:grpSp>
        <p:nvGrpSpPr>
          <p:cNvPr id="12296" name="Group 29"/>
          <p:cNvGrpSpPr>
            <a:grpSpLocks/>
          </p:cNvGrpSpPr>
          <p:nvPr/>
        </p:nvGrpSpPr>
        <p:grpSpPr bwMode="auto">
          <a:xfrm>
            <a:off x="6370638" y="5516563"/>
            <a:ext cx="1944687" cy="0"/>
            <a:chOff x="2109" y="3475"/>
            <a:chExt cx="1225" cy="0"/>
          </a:xfrm>
        </p:grpSpPr>
        <p:sp>
          <p:nvSpPr>
            <p:cNvPr id="12313" name="Line 30"/>
            <p:cNvSpPr>
              <a:spLocks noChangeShapeType="1"/>
            </p:cNvSpPr>
            <p:nvPr/>
          </p:nvSpPr>
          <p:spPr bwMode="auto">
            <a:xfrm>
              <a:off x="2109" y="3475"/>
              <a:ext cx="499" cy="0"/>
            </a:xfrm>
            <a:prstGeom prst="line">
              <a:avLst/>
            </a:prstGeom>
            <a:noFill/>
            <a:ln w="38100">
              <a:solidFill>
                <a:schemeClr val="tx1"/>
              </a:solidFill>
              <a:round/>
              <a:headEnd/>
              <a:tailEnd/>
            </a:ln>
          </p:spPr>
          <p:txBody>
            <a:bodyPr/>
            <a:lstStyle/>
            <a:p>
              <a:endParaRPr lang="en-US"/>
            </a:p>
          </p:txBody>
        </p:sp>
        <p:sp>
          <p:nvSpPr>
            <p:cNvPr id="12314" name="Line 31"/>
            <p:cNvSpPr>
              <a:spLocks noChangeShapeType="1"/>
            </p:cNvSpPr>
            <p:nvPr/>
          </p:nvSpPr>
          <p:spPr bwMode="auto">
            <a:xfrm>
              <a:off x="2835" y="3475"/>
              <a:ext cx="499" cy="0"/>
            </a:xfrm>
            <a:prstGeom prst="line">
              <a:avLst/>
            </a:prstGeom>
            <a:noFill/>
            <a:ln w="38100">
              <a:solidFill>
                <a:schemeClr val="tx1"/>
              </a:solidFill>
              <a:round/>
              <a:headEnd/>
              <a:tailEnd/>
            </a:ln>
          </p:spPr>
          <p:txBody>
            <a:bodyPr/>
            <a:lstStyle/>
            <a:p>
              <a:endParaRPr lang="en-US"/>
            </a:p>
          </p:txBody>
        </p:sp>
      </p:grpSp>
      <p:grpSp>
        <p:nvGrpSpPr>
          <p:cNvPr id="12297" name="Group 32"/>
          <p:cNvGrpSpPr>
            <a:grpSpLocks/>
          </p:cNvGrpSpPr>
          <p:nvPr/>
        </p:nvGrpSpPr>
        <p:grpSpPr bwMode="auto">
          <a:xfrm>
            <a:off x="6370638" y="4652963"/>
            <a:ext cx="1944687" cy="0"/>
            <a:chOff x="2063" y="3249"/>
            <a:chExt cx="1225" cy="0"/>
          </a:xfrm>
        </p:grpSpPr>
        <p:sp>
          <p:nvSpPr>
            <p:cNvPr id="12311" name="Line 33"/>
            <p:cNvSpPr>
              <a:spLocks noChangeShapeType="1"/>
            </p:cNvSpPr>
            <p:nvPr/>
          </p:nvSpPr>
          <p:spPr bwMode="auto">
            <a:xfrm>
              <a:off x="2063" y="3249"/>
              <a:ext cx="499" cy="0"/>
            </a:xfrm>
            <a:prstGeom prst="line">
              <a:avLst/>
            </a:prstGeom>
            <a:noFill/>
            <a:ln w="38100">
              <a:solidFill>
                <a:schemeClr val="tx1"/>
              </a:solidFill>
              <a:round/>
              <a:headEnd/>
              <a:tailEnd/>
            </a:ln>
          </p:spPr>
          <p:txBody>
            <a:bodyPr/>
            <a:lstStyle/>
            <a:p>
              <a:endParaRPr lang="en-US"/>
            </a:p>
          </p:txBody>
        </p:sp>
        <p:sp>
          <p:nvSpPr>
            <p:cNvPr id="12312" name="Line 34"/>
            <p:cNvSpPr>
              <a:spLocks noChangeShapeType="1"/>
            </p:cNvSpPr>
            <p:nvPr/>
          </p:nvSpPr>
          <p:spPr bwMode="auto">
            <a:xfrm>
              <a:off x="2789" y="3249"/>
              <a:ext cx="499" cy="0"/>
            </a:xfrm>
            <a:prstGeom prst="line">
              <a:avLst/>
            </a:prstGeom>
            <a:noFill/>
            <a:ln w="38100">
              <a:solidFill>
                <a:schemeClr val="tx1"/>
              </a:solidFill>
              <a:round/>
              <a:headEnd/>
              <a:tailEnd/>
            </a:ln>
          </p:spPr>
          <p:txBody>
            <a:bodyPr/>
            <a:lstStyle/>
            <a:p>
              <a:endParaRPr lang="en-US"/>
            </a:p>
          </p:txBody>
        </p:sp>
      </p:grpSp>
      <p:sp>
        <p:nvSpPr>
          <p:cNvPr id="12298" name="Text Box 38"/>
          <p:cNvSpPr txBox="1">
            <a:spLocks noChangeArrowheads="1"/>
          </p:cNvSpPr>
          <p:nvPr/>
        </p:nvSpPr>
        <p:spPr bwMode="auto">
          <a:xfrm>
            <a:off x="8242300" y="5754688"/>
            <a:ext cx="604838" cy="366712"/>
          </a:xfrm>
          <a:prstGeom prst="rect">
            <a:avLst/>
          </a:prstGeom>
          <a:noFill/>
          <a:ln w="9525">
            <a:noFill/>
            <a:miter lim="800000"/>
            <a:headEnd/>
            <a:tailEnd/>
          </a:ln>
        </p:spPr>
        <p:txBody>
          <a:bodyPr wrap="none">
            <a:spAutoFit/>
          </a:bodyPr>
          <a:lstStyle/>
          <a:p>
            <a:r>
              <a:rPr lang="en-AU" i="1" baseline="0">
                <a:latin typeface="Times New Roman" pitchFamily="18" charset="0"/>
              </a:rPr>
              <a:t>j</a:t>
            </a:r>
            <a:r>
              <a:rPr lang="en-AU" baseline="0">
                <a:latin typeface="Times New Roman" pitchFamily="18" charset="0"/>
              </a:rPr>
              <a:t> = 0</a:t>
            </a:r>
          </a:p>
        </p:txBody>
      </p:sp>
      <p:sp>
        <p:nvSpPr>
          <p:cNvPr id="12299" name="Text Box 39"/>
          <p:cNvSpPr txBox="1">
            <a:spLocks noChangeArrowheads="1"/>
          </p:cNvSpPr>
          <p:nvPr/>
        </p:nvSpPr>
        <p:spPr bwMode="auto">
          <a:xfrm>
            <a:off x="8405813" y="5230813"/>
            <a:ext cx="604837" cy="366712"/>
          </a:xfrm>
          <a:prstGeom prst="rect">
            <a:avLst/>
          </a:prstGeom>
          <a:noFill/>
          <a:ln w="9525">
            <a:noFill/>
            <a:miter lim="800000"/>
            <a:headEnd/>
            <a:tailEnd/>
          </a:ln>
        </p:spPr>
        <p:txBody>
          <a:bodyPr wrap="none">
            <a:spAutoFit/>
          </a:bodyPr>
          <a:lstStyle/>
          <a:p>
            <a:r>
              <a:rPr lang="en-AU" i="1" baseline="0">
                <a:latin typeface="Times New Roman" pitchFamily="18" charset="0"/>
              </a:rPr>
              <a:t>j</a:t>
            </a:r>
            <a:r>
              <a:rPr lang="en-AU" baseline="0">
                <a:latin typeface="Times New Roman" pitchFamily="18" charset="0"/>
              </a:rPr>
              <a:t> = 1</a:t>
            </a:r>
          </a:p>
        </p:txBody>
      </p:sp>
      <p:sp>
        <p:nvSpPr>
          <p:cNvPr id="12300" name="Text Box 40"/>
          <p:cNvSpPr txBox="1">
            <a:spLocks noChangeArrowheads="1"/>
          </p:cNvSpPr>
          <p:nvPr/>
        </p:nvSpPr>
        <p:spPr bwMode="auto">
          <a:xfrm>
            <a:off x="8405813" y="4365625"/>
            <a:ext cx="604837" cy="366713"/>
          </a:xfrm>
          <a:prstGeom prst="rect">
            <a:avLst/>
          </a:prstGeom>
          <a:noFill/>
          <a:ln w="9525">
            <a:noFill/>
            <a:miter lim="800000"/>
            <a:headEnd/>
            <a:tailEnd/>
          </a:ln>
        </p:spPr>
        <p:txBody>
          <a:bodyPr wrap="none">
            <a:spAutoFit/>
          </a:bodyPr>
          <a:lstStyle/>
          <a:p>
            <a:r>
              <a:rPr lang="en-AU" i="1" baseline="0">
                <a:latin typeface="Times New Roman" pitchFamily="18" charset="0"/>
              </a:rPr>
              <a:t>j</a:t>
            </a:r>
            <a:r>
              <a:rPr lang="en-AU" baseline="0">
                <a:latin typeface="Times New Roman" pitchFamily="18" charset="0"/>
              </a:rPr>
              <a:t> = 2</a:t>
            </a:r>
          </a:p>
        </p:txBody>
      </p:sp>
      <p:sp>
        <p:nvSpPr>
          <p:cNvPr id="12301" name="Line 42"/>
          <p:cNvSpPr>
            <a:spLocks noChangeShapeType="1"/>
          </p:cNvSpPr>
          <p:nvPr/>
        </p:nvSpPr>
        <p:spPr bwMode="auto">
          <a:xfrm flipV="1">
            <a:off x="7235825" y="5661025"/>
            <a:ext cx="0" cy="360363"/>
          </a:xfrm>
          <a:prstGeom prst="line">
            <a:avLst/>
          </a:prstGeom>
          <a:noFill/>
          <a:ln w="57150">
            <a:solidFill>
              <a:srgbClr val="009900"/>
            </a:solidFill>
            <a:round/>
            <a:headEnd/>
            <a:tailEnd type="triangle" w="med" len="med"/>
          </a:ln>
        </p:spPr>
        <p:txBody>
          <a:bodyPr/>
          <a:lstStyle/>
          <a:p>
            <a:endParaRPr lang="en-US"/>
          </a:p>
        </p:txBody>
      </p:sp>
      <p:sp>
        <p:nvSpPr>
          <p:cNvPr id="12302" name="Line 43"/>
          <p:cNvSpPr>
            <a:spLocks noChangeShapeType="1"/>
          </p:cNvSpPr>
          <p:nvPr/>
        </p:nvSpPr>
        <p:spPr bwMode="auto">
          <a:xfrm>
            <a:off x="7451725" y="5661025"/>
            <a:ext cx="0" cy="360363"/>
          </a:xfrm>
          <a:prstGeom prst="line">
            <a:avLst/>
          </a:prstGeom>
          <a:noFill/>
          <a:ln w="57150">
            <a:solidFill>
              <a:srgbClr val="009900"/>
            </a:solidFill>
            <a:round/>
            <a:headEnd/>
            <a:tailEnd type="triangle" w="med" len="med"/>
          </a:ln>
        </p:spPr>
        <p:txBody>
          <a:bodyPr/>
          <a:lstStyle/>
          <a:p>
            <a:endParaRPr lang="en-US"/>
          </a:p>
        </p:txBody>
      </p:sp>
      <p:sp>
        <p:nvSpPr>
          <p:cNvPr id="38956" name="Line 44"/>
          <p:cNvSpPr>
            <a:spLocks noChangeShapeType="1"/>
          </p:cNvSpPr>
          <p:nvPr/>
        </p:nvSpPr>
        <p:spPr bwMode="auto">
          <a:xfrm flipV="1">
            <a:off x="6659563" y="5302250"/>
            <a:ext cx="0" cy="360363"/>
          </a:xfrm>
          <a:prstGeom prst="line">
            <a:avLst/>
          </a:prstGeom>
          <a:noFill/>
          <a:ln w="57150">
            <a:solidFill>
              <a:srgbClr val="009900"/>
            </a:solidFill>
            <a:round/>
            <a:headEnd/>
            <a:tailEnd type="triangle" w="med" len="med"/>
          </a:ln>
        </p:spPr>
        <p:txBody>
          <a:bodyPr/>
          <a:lstStyle/>
          <a:p>
            <a:endParaRPr lang="en-US"/>
          </a:p>
        </p:txBody>
      </p:sp>
      <p:sp>
        <p:nvSpPr>
          <p:cNvPr id="12304" name="Line 45"/>
          <p:cNvSpPr>
            <a:spLocks noChangeShapeType="1"/>
          </p:cNvSpPr>
          <p:nvPr/>
        </p:nvSpPr>
        <p:spPr bwMode="auto">
          <a:xfrm>
            <a:off x="6875463" y="5302250"/>
            <a:ext cx="0" cy="360363"/>
          </a:xfrm>
          <a:prstGeom prst="line">
            <a:avLst/>
          </a:prstGeom>
          <a:noFill/>
          <a:ln w="57150">
            <a:solidFill>
              <a:srgbClr val="009900"/>
            </a:solidFill>
            <a:round/>
            <a:headEnd/>
            <a:tailEnd type="triangle" w="med" len="med"/>
          </a:ln>
        </p:spPr>
        <p:txBody>
          <a:bodyPr/>
          <a:lstStyle/>
          <a:p>
            <a:endParaRPr lang="en-US"/>
          </a:p>
        </p:txBody>
      </p:sp>
      <p:sp>
        <p:nvSpPr>
          <p:cNvPr id="12305" name="Line 46"/>
          <p:cNvSpPr>
            <a:spLocks noChangeShapeType="1"/>
          </p:cNvSpPr>
          <p:nvPr/>
        </p:nvSpPr>
        <p:spPr bwMode="auto">
          <a:xfrm flipV="1">
            <a:off x="7812088" y="5302250"/>
            <a:ext cx="0" cy="360363"/>
          </a:xfrm>
          <a:prstGeom prst="line">
            <a:avLst/>
          </a:prstGeom>
          <a:noFill/>
          <a:ln w="57150">
            <a:solidFill>
              <a:srgbClr val="009900"/>
            </a:solidFill>
            <a:round/>
            <a:headEnd/>
            <a:tailEnd type="triangle" w="med" len="med"/>
          </a:ln>
        </p:spPr>
        <p:txBody>
          <a:bodyPr/>
          <a:lstStyle/>
          <a:p>
            <a:endParaRPr lang="en-US"/>
          </a:p>
        </p:txBody>
      </p:sp>
      <p:sp>
        <p:nvSpPr>
          <p:cNvPr id="12306" name="Line 47"/>
          <p:cNvSpPr>
            <a:spLocks noChangeShapeType="1"/>
          </p:cNvSpPr>
          <p:nvPr/>
        </p:nvSpPr>
        <p:spPr bwMode="auto">
          <a:xfrm>
            <a:off x="8027988" y="5302250"/>
            <a:ext cx="0" cy="360363"/>
          </a:xfrm>
          <a:prstGeom prst="line">
            <a:avLst/>
          </a:prstGeom>
          <a:noFill/>
          <a:ln w="57150">
            <a:solidFill>
              <a:srgbClr val="009900"/>
            </a:solidFill>
            <a:round/>
            <a:headEnd/>
            <a:tailEnd type="triangle" w="med" len="med"/>
          </a:ln>
        </p:spPr>
        <p:txBody>
          <a:bodyPr/>
          <a:lstStyle/>
          <a:p>
            <a:endParaRPr lang="en-US"/>
          </a:p>
        </p:txBody>
      </p:sp>
      <p:sp>
        <p:nvSpPr>
          <p:cNvPr id="12307" name="Text Box 48"/>
          <p:cNvSpPr txBox="1">
            <a:spLocks noChangeArrowheads="1"/>
          </p:cNvSpPr>
          <p:nvPr/>
        </p:nvSpPr>
        <p:spPr bwMode="auto">
          <a:xfrm>
            <a:off x="250825" y="3789363"/>
            <a:ext cx="4700588" cy="641350"/>
          </a:xfrm>
          <a:prstGeom prst="rect">
            <a:avLst/>
          </a:prstGeom>
          <a:noFill/>
          <a:ln w="9525">
            <a:noFill/>
            <a:miter lim="800000"/>
            <a:headEnd/>
            <a:tailEnd/>
          </a:ln>
        </p:spPr>
        <p:txBody>
          <a:bodyPr>
            <a:spAutoFit/>
          </a:bodyPr>
          <a:lstStyle/>
          <a:p>
            <a:r>
              <a:rPr lang="en-AU" b="1" baseline="0">
                <a:solidFill>
                  <a:srgbClr val="0000FF"/>
                </a:solidFill>
                <a:latin typeface="Calibri" pitchFamily="34" charset="0"/>
              </a:rPr>
              <a:t>Answer</a:t>
            </a:r>
            <a:r>
              <a:rPr lang="en-AU" baseline="0">
                <a:latin typeface="Calibri" pitchFamily="34" charset="0"/>
              </a:rPr>
              <a:t>: We find that the transition is from</a:t>
            </a:r>
          </a:p>
          <a:p>
            <a:r>
              <a:rPr lang="en-AU" i="1" baseline="0">
                <a:latin typeface="Calibri" pitchFamily="34" charset="0"/>
              </a:rPr>
              <a:t>j </a:t>
            </a:r>
            <a:r>
              <a:rPr lang="en-AU" baseline="0">
                <a:latin typeface="Calibri" pitchFamily="34" charset="0"/>
              </a:rPr>
              <a:t>= 1 to </a:t>
            </a:r>
            <a:r>
              <a:rPr lang="en-AU" i="1" baseline="0">
                <a:latin typeface="Calibri" pitchFamily="34" charset="0"/>
              </a:rPr>
              <a:t>j</a:t>
            </a:r>
            <a:r>
              <a:rPr lang="en-AU" baseline="0">
                <a:latin typeface="Calibri" pitchFamily="34" charset="0"/>
              </a:rPr>
              <a:t> = 2. Substituting,</a:t>
            </a:r>
          </a:p>
        </p:txBody>
      </p:sp>
      <p:sp>
        <p:nvSpPr>
          <p:cNvPr id="38961" name="Freeform 49"/>
          <p:cNvSpPr>
            <a:spLocks/>
          </p:cNvSpPr>
          <p:nvPr/>
        </p:nvSpPr>
        <p:spPr bwMode="auto">
          <a:xfrm>
            <a:off x="6000750" y="4581525"/>
            <a:ext cx="371475" cy="936625"/>
          </a:xfrm>
          <a:custGeom>
            <a:avLst/>
            <a:gdLst>
              <a:gd name="T0" fmla="*/ 234 w 234"/>
              <a:gd name="T1" fmla="*/ 590 h 590"/>
              <a:gd name="T2" fmla="*/ 7 w 234"/>
              <a:gd name="T3" fmla="*/ 272 h 590"/>
              <a:gd name="T4" fmla="*/ 189 w 234"/>
              <a:gd name="T5" fmla="*/ 0 h 590"/>
              <a:gd name="T6" fmla="*/ 0 60000 65536"/>
              <a:gd name="T7" fmla="*/ 0 60000 65536"/>
              <a:gd name="T8" fmla="*/ 0 60000 65536"/>
              <a:gd name="T9" fmla="*/ 0 w 234"/>
              <a:gd name="T10" fmla="*/ 0 h 590"/>
              <a:gd name="T11" fmla="*/ 234 w 234"/>
              <a:gd name="T12" fmla="*/ 590 h 590"/>
            </a:gdLst>
            <a:ahLst/>
            <a:cxnLst>
              <a:cxn ang="T6">
                <a:pos x="T0" y="T1"/>
              </a:cxn>
              <a:cxn ang="T7">
                <a:pos x="T2" y="T3"/>
              </a:cxn>
              <a:cxn ang="T8">
                <a:pos x="T4" y="T5"/>
              </a:cxn>
            </a:cxnLst>
            <a:rect l="T9" t="T10" r="T11" b="T12"/>
            <a:pathLst>
              <a:path w="234" h="590">
                <a:moveTo>
                  <a:pt x="234" y="590"/>
                </a:moveTo>
                <a:cubicBezTo>
                  <a:pt x="124" y="480"/>
                  <a:pt x="14" y="370"/>
                  <a:pt x="7" y="272"/>
                </a:cubicBezTo>
                <a:cubicBezTo>
                  <a:pt x="0" y="174"/>
                  <a:pt x="94" y="87"/>
                  <a:pt x="189" y="0"/>
                </a:cubicBezTo>
              </a:path>
            </a:pathLst>
          </a:custGeom>
          <a:noFill/>
          <a:ln w="57150" cmpd="sng">
            <a:solidFill>
              <a:srgbClr val="0000FF"/>
            </a:solidFill>
            <a:round/>
            <a:headEnd type="none" w="med" len="med"/>
            <a:tailEnd type="triangle" w="med" len="med"/>
          </a:ln>
        </p:spPr>
        <p:txBody>
          <a:bodyPr/>
          <a:lstStyle/>
          <a:p>
            <a:endParaRPr lang="en-US"/>
          </a:p>
        </p:txBody>
      </p:sp>
      <p:graphicFrame>
        <p:nvGraphicFramePr>
          <p:cNvPr id="12290" name="Object 50"/>
          <p:cNvGraphicFramePr>
            <a:graphicFrameLocks noChangeAspect="1"/>
          </p:cNvGraphicFramePr>
          <p:nvPr/>
        </p:nvGraphicFramePr>
        <p:xfrm>
          <a:off x="1116013" y="2420938"/>
          <a:ext cx="3529012" cy="990600"/>
        </p:xfrm>
        <a:graphic>
          <a:graphicData uri="http://schemas.openxmlformats.org/presentationml/2006/ole">
            <mc:AlternateContent xmlns:mc="http://schemas.openxmlformats.org/markup-compatibility/2006">
              <mc:Choice xmlns:v="urn:schemas-microsoft-com:vml" Requires="v">
                <p:oleObj spid="_x0000_s12314" name="Equation" r:id="rId3" imgW="1536480" imgH="431640" progId="Equation.3">
                  <p:embed/>
                </p:oleObj>
              </mc:Choice>
              <mc:Fallback>
                <p:oleObj name="Equation" r:id="rId3" imgW="1536480" imgH="431640" progId="Equation.3">
                  <p:embed/>
                  <p:pic>
                    <p:nvPicPr>
                      <p:cNvPr id="0" name="Object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420938"/>
                        <a:ext cx="3529012" cy="990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51"/>
          <p:cNvGraphicFramePr>
            <a:graphicFrameLocks noChangeAspect="1"/>
          </p:cNvGraphicFramePr>
          <p:nvPr/>
        </p:nvGraphicFramePr>
        <p:xfrm>
          <a:off x="1795463" y="4448175"/>
          <a:ext cx="1984375" cy="1573213"/>
        </p:xfrm>
        <a:graphic>
          <a:graphicData uri="http://schemas.openxmlformats.org/presentationml/2006/ole">
            <mc:AlternateContent xmlns:mc="http://schemas.openxmlformats.org/markup-compatibility/2006">
              <mc:Choice xmlns:v="urn:schemas-microsoft-com:vml" Requires="v">
                <p:oleObj spid="_x0000_s12315" name="Equation" r:id="rId5" imgW="863280" imgH="685800" progId="Equation.3">
                  <p:embed/>
                </p:oleObj>
              </mc:Choice>
              <mc:Fallback>
                <p:oleObj name="Equation" r:id="rId5" imgW="863280" imgH="685800" progId="Equation.3">
                  <p:embed/>
                  <p:pic>
                    <p:nvPicPr>
                      <p:cNvPr id="0" name="Object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463" y="4448175"/>
                        <a:ext cx="1984375"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Lst>
                    </p:spPr>
                  </p:pic>
                </p:oleObj>
              </mc:Fallback>
            </mc:AlternateContent>
          </a:graphicData>
        </a:graphic>
      </p:graphicFrame>
      <p:sp>
        <p:nvSpPr>
          <p:cNvPr id="12309" name="Text Box 52"/>
          <p:cNvSpPr txBox="1">
            <a:spLocks noChangeArrowheads="1"/>
          </p:cNvSpPr>
          <p:nvPr/>
        </p:nvSpPr>
        <p:spPr bwMode="auto">
          <a:xfrm>
            <a:off x="447675" y="6046788"/>
            <a:ext cx="3444875" cy="366712"/>
          </a:xfrm>
          <a:prstGeom prst="rect">
            <a:avLst/>
          </a:prstGeom>
          <a:noFill/>
          <a:ln w="9525">
            <a:noFill/>
            <a:miter lim="800000"/>
            <a:headEnd/>
            <a:tailEnd/>
          </a:ln>
        </p:spPr>
        <p:txBody>
          <a:bodyPr wrap="none">
            <a:spAutoFit/>
          </a:bodyPr>
          <a:lstStyle/>
          <a:p>
            <a:r>
              <a:rPr lang="en-AU" baseline="0">
                <a:latin typeface="Calibri" pitchFamily="34" charset="0"/>
              </a:rPr>
              <a:t>The HOMO-LUMO transition is -2</a:t>
            </a:r>
            <a:r>
              <a:rPr lang="en-AU" baseline="0">
                <a:latin typeface="Symbol" pitchFamily="18" charset="2"/>
              </a:rPr>
              <a:t>b</a:t>
            </a:r>
            <a:r>
              <a:rPr lang="en-AU" baseline="0">
                <a:latin typeface="Calibri" pitchFamily="34" charset="0"/>
              </a:rPr>
              <a:t>.</a:t>
            </a:r>
          </a:p>
        </p:txBody>
      </p:sp>
      <p:sp>
        <p:nvSpPr>
          <p:cNvPr id="12310" name="Text Box 53"/>
          <p:cNvSpPr txBox="1">
            <a:spLocks noChangeArrowheads="1"/>
          </p:cNvSpPr>
          <p:nvPr/>
        </p:nvSpPr>
        <p:spPr bwMode="auto">
          <a:xfrm>
            <a:off x="5559425" y="4732338"/>
            <a:ext cx="373063" cy="579437"/>
          </a:xfrm>
          <a:prstGeom prst="rect">
            <a:avLst/>
          </a:prstGeom>
          <a:noFill/>
          <a:ln w="9525">
            <a:noFill/>
            <a:miter lim="800000"/>
            <a:headEnd/>
            <a:tailEnd/>
          </a:ln>
        </p:spPr>
        <p:txBody>
          <a:bodyPr wrap="none">
            <a:spAutoFit/>
          </a:bodyPr>
          <a:lstStyle/>
          <a:p>
            <a:r>
              <a:rPr lang="en-AU" sz="3200" b="1" baseline="0">
                <a:solidFill>
                  <a:schemeClr val="accent2"/>
                </a:solidFill>
                <a:latin typeface="Calibri" pitchFamily="34"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961"/>
                                        </p:tgtEl>
                                        <p:attrNameLst>
                                          <p:attrName>style.visibility</p:attrName>
                                        </p:attrNameLst>
                                      </p:cBhvr>
                                      <p:to>
                                        <p:strVal val="visible"/>
                                      </p:to>
                                    </p:set>
                                    <p:animEffect transition="in" filter="wipe(down)">
                                      <p:cBhvr>
                                        <p:cTn id="7" dur="500"/>
                                        <p:tgtEl>
                                          <p:spTgt spid="38961"/>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0" nodeType="clickEffect">
                                  <p:stCondLst>
                                    <p:cond delay="0"/>
                                  </p:stCondLst>
                                  <p:childTnLst>
                                    <p:animMotion origin="layout" path="M 1.38889E-6 -0.0081 L 1.38889E-6 -0.12083 " pathEditMode="relative" rAng="0" ptsTypes="AA">
                                      <p:cBhvr>
                                        <p:cTn id="11" dur="2000" fill="hold"/>
                                        <p:tgtEl>
                                          <p:spTgt spid="38956"/>
                                        </p:tgtEl>
                                        <p:attrNameLst>
                                          <p:attrName>ppt_x</p:attrName>
                                          <p:attrName>ppt_y</p:attrName>
                                        </p:attrNameLst>
                                      </p:cBhvr>
                                      <p:rCtr x="0" y="-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56" grpId="0" animBg="1"/>
      <p:bldP spid="389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a:lstStyle/>
          <a:p>
            <a:pPr eaLnBrk="1" hangingPunct="1"/>
            <a:r>
              <a:rPr lang="en-US" b="1" i="1" smtClean="0">
                <a:solidFill>
                  <a:schemeClr val="accent2"/>
                </a:solidFill>
                <a:latin typeface="Calibri" pitchFamily="34" charset="0"/>
              </a:rPr>
              <a:t>benzene</a:t>
            </a:r>
          </a:p>
        </p:txBody>
      </p:sp>
      <p:sp>
        <p:nvSpPr>
          <p:cNvPr id="24579" name="Text Box 3"/>
          <p:cNvSpPr txBox="1">
            <a:spLocks noChangeArrowheads="1"/>
          </p:cNvSpPr>
          <p:nvPr/>
        </p:nvSpPr>
        <p:spPr bwMode="auto">
          <a:xfrm>
            <a:off x="303213" y="1271588"/>
            <a:ext cx="4340225" cy="2593975"/>
          </a:xfrm>
          <a:prstGeom prst="rect">
            <a:avLst/>
          </a:prstGeom>
          <a:noFill/>
          <a:ln w="9525">
            <a:noFill/>
            <a:miter lim="800000"/>
            <a:headEnd/>
            <a:tailEnd/>
          </a:ln>
        </p:spPr>
        <p:txBody>
          <a:bodyPr>
            <a:spAutoFit/>
          </a:bodyPr>
          <a:lstStyle/>
          <a:p>
            <a:r>
              <a:rPr lang="en-AU" sz="2000" b="1" baseline="0">
                <a:solidFill>
                  <a:srgbClr val="0000FF"/>
                </a:solidFill>
                <a:latin typeface="Calibri" pitchFamily="34" charset="0"/>
              </a:rPr>
              <a:t>Question</a:t>
            </a:r>
            <a:r>
              <a:rPr lang="en-AU" baseline="0">
                <a:latin typeface="Calibri" pitchFamily="34" charset="0"/>
              </a:rPr>
              <a:t>: from the calculated expression of the HOMO-LUMO transition, calculate an experimental value for the resonance integral, </a:t>
            </a:r>
            <a:r>
              <a:rPr lang="en-AU" baseline="0">
                <a:latin typeface="Symbol" pitchFamily="18" charset="2"/>
              </a:rPr>
              <a:t>b</a:t>
            </a:r>
            <a:r>
              <a:rPr lang="en-AU" baseline="0">
                <a:latin typeface="Calibri" pitchFamily="34" charset="0"/>
              </a:rPr>
              <a:t>, taking </a:t>
            </a:r>
          </a:p>
          <a:p>
            <a:r>
              <a:rPr lang="en-AU" baseline="0">
                <a:latin typeface="Calibri" pitchFamily="34" charset="0"/>
              </a:rPr>
              <a:t>1) the intense transition in the figure for calibration,</a:t>
            </a:r>
          </a:p>
          <a:p>
            <a:r>
              <a:rPr lang="en-AU" baseline="0">
                <a:latin typeface="Calibri" pitchFamily="34" charset="0"/>
              </a:rPr>
              <a:t>2) the lowest energy transition for calibration.</a:t>
            </a:r>
          </a:p>
          <a:p>
            <a:endParaRPr lang="en-AU" baseline="0">
              <a:latin typeface="Calibri" pitchFamily="34" charset="0"/>
            </a:endParaRPr>
          </a:p>
        </p:txBody>
      </p:sp>
      <p:sp>
        <p:nvSpPr>
          <p:cNvPr id="24580" name="Line 24"/>
          <p:cNvSpPr>
            <a:spLocks noChangeShapeType="1"/>
          </p:cNvSpPr>
          <p:nvPr/>
        </p:nvSpPr>
        <p:spPr bwMode="auto">
          <a:xfrm>
            <a:off x="6526213" y="6353175"/>
            <a:ext cx="792162" cy="0"/>
          </a:xfrm>
          <a:prstGeom prst="line">
            <a:avLst/>
          </a:prstGeom>
          <a:noFill/>
          <a:ln w="38100">
            <a:solidFill>
              <a:schemeClr val="tx1"/>
            </a:solidFill>
            <a:round/>
            <a:headEnd/>
            <a:tailEnd/>
          </a:ln>
        </p:spPr>
        <p:txBody>
          <a:bodyPr/>
          <a:lstStyle/>
          <a:p>
            <a:endParaRPr lang="en-US"/>
          </a:p>
        </p:txBody>
      </p:sp>
      <p:grpSp>
        <p:nvGrpSpPr>
          <p:cNvPr id="24581" name="Group 25"/>
          <p:cNvGrpSpPr>
            <a:grpSpLocks/>
          </p:cNvGrpSpPr>
          <p:nvPr/>
        </p:nvGrpSpPr>
        <p:grpSpPr bwMode="auto">
          <a:xfrm>
            <a:off x="5949950" y="5992813"/>
            <a:ext cx="1944688" cy="0"/>
            <a:chOff x="2109" y="3475"/>
            <a:chExt cx="1225" cy="0"/>
          </a:xfrm>
        </p:grpSpPr>
        <p:sp>
          <p:nvSpPr>
            <p:cNvPr id="24606" name="Line 26"/>
            <p:cNvSpPr>
              <a:spLocks noChangeShapeType="1"/>
            </p:cNvSpPr>
            <p:nvPr/>
          </p:nvSpPr>
          <p:spPr bwMode="auto">
            <a:xfrm>
              <a:off x="2109" y="3475"/>
              <a:ext cx="499" cy="0"/>
            </a:xfrm>
            <a:prstGeom prst="line">
              <a:avLst/>
            </a:prstGeom>
            <a:noFill/>
            <a:ln w="38100">
              <a:solidFill>
                <a:schemeClr val="tx1"/>
              </a:solidFill>
              <a:round/>
              <a:headEnd/>
              <a:tailEnd/>
            </a:ln>
          </p:spPr>
          <p:txBody>
            <a:bodyPr/>
            <a:lstStyle/>
            <a:p>
              <a:endParaRPr lang="en-US"/>
            </a:p>
          </p:txBody>
        </p:sp>
        <p:sp>
          <p:nvSpPr>
            <p:cNvPr id="24607" name="Line 27"/>
            <p:cNvSpPr>
              <a:spLocks noChangeShapeType="1"/>
            </p:cNvSpPr>
            <p:nvPr/>
          </p:nvSpPr>
          <p:spPr bwMode="auto">
            <a:xfrm>
              <a:off x="2835" y="3475"/>
              <a:ext cx="499" cy="0"/>
            </a:xfrm>
            <a:prstGeom prst="line">
              <a:avLst/>
            </a:prstGeom>
            <a:noFill/>
            <a:ln w="38100">
              <a:solidFill>
                <a:schemeClr val="tx1"/>
              </a:solidFill>
              <a:round/>
              <a:headEnd/>
              <a:tailEnd/>
            </a:ln>
          </p:spPr>
          <p:txBody>
            <a:bodyPr/>
            <a:lstStyle/>
            <a:p>
              <a:endParaRPr lang="en-US"/>
            </a:p>
          </p:txBody>
        </p:sp>
      </p:grpSp>
      <p:grpSp>
        <p:nvGrpSpPr>
          <p:cNvPr id="24582" name="Group 28"/>
          <p:cNvGrpSpPr>
            <a:grpSpLocks/>
          </p:cNvGrpSpPr>
          <p:nvPr/>
        </p:nvGrpSpPr>
        <p:grpSpPr bwMode="auto">
          <a:xfrm>
            <a:off x="5949950" y="5129213"/>
            <a:ext cx="1944688" cy="0"/>
            <a:chOff x="2063" y="3249"/>
            <a:chExt cx="1225" cy="0"/>
          </a:xfrm>
        </p:grpSpPr>
        <p:sp>
          <p:nvSpPr>
            <p:cNvPr id="24604" name="Line 29"/>
            <p:cNvSpPr>
              <a:spLocks noChangeShapeType="1"/>
            </p:cNvSpPr>
            <p:nvPr/>
          </p:nvSpPr>
          <p:spPr bwMode="auto">
            <a:xfrm>
              <a:off x="2063" y="3249"/>
              <a:ext cx="499" cy="0"/>
            </a:xfrm>
            <a:prstGeom prst="line">
              <a:avLst/>
            </a:prstGeom>
            <a:noFill/>
            <a:ln w="38100">
              <a:solidFill>
                <a:schemeClr val="tx1"/>
              </a:solidFill>
              <a:round/>
              <a:headEnd/>
              <a:tailEnd/>
            </a:ln>
          </p:spPr>
          <p:txBody>
            <a:bodyPr/>
            <a:lstStyle/>
            <a:p>
              <a:endParaRPr lang="en-US"/>
            </a:p>
          </p:txBody>
        </p:sp>
        <p:sp>
          <p:nvSpPr>
            <p:cNvPr id="24605" name="Line 30"/>
            <p:cNvSpPr>
              <a:spLocks noChangeShapeType="1"/>
            </p:cNvSpPr>
            <p:nvPr/>
          </p:nvSpPr>
          <p:spPr bwMode="auto">
            <a:xfrm>
              <a:off x="2789" y="3249"/>
              <a:ext cx="499" cy="0"/>
            </a:xfrm>
            <a:prstGeom prst="line">
              <a:avLst/>
            </a:prstGeom>
            <a:noFill/>
            <a:ln w="38100">
              <a:solidFill>
                <a:schemeClr val="tx1"/>
              </a:solidFill>
              <a:round/>
              <a:headEnd/>
              <a:tailEnd/>
            </a:ln>
          </p:spPr>
          <p:txBody>
            <a:bodyPr/>
            <a:lstStyle/>
            <a:p>
              <a:endParaRPr lang="en-US"/>
            </a:p>
          </p:txBody>
        </p:sp>
      </p:grpSp>
      <p:grpSp>
        <p:nvGrpSpPr>
          <p:cNvPr id="24583" name="Group 31"/>
          <p:cNvGrpSpPr>
            <a:grpSpLocks/>
          </p:cNvGrpSpPr>
          <p:nvPr/>
        </p:nvGrpSpPr>
        <p:grpSpPr bwMode="auto">
          <a:xfrm>
            <a:off x="6372225" y="3860800"/>
            <a:ext cx="1944688" cy="0"/>
            <a:chOff x="2063" y="3249"/>
            <a:chExt cx="1225" cy="0"/>
          </a:xfrm>
        </p:grpSpPr>
        <p:sp>
          <p:nvSpPr>
            <p:cNvPr id="24602" name="Line 32"/>
            <p:cNvSpPr>
              <a:spLocks noChangeShapeType="1"/>
            </p:cNvSpPr>
            <p:nvPr/>
          </p:nvSpPr>
          <p:spPr bwMode="auto">
            <a:xfrm>
              <a:off x="2063" y="3249"/>
              <a:ext cx="499" cy="0"/>
            </a:xfrm>
            <a:prstGeom prst="line">
              <a:avLst/>
            </a:prstGeom>
            <a:noFill/>
            <a:ln w="38100">
              <a:solidFill>
                <a:schemeClr val="tx1"/>
              </a:solidFill>
              <a:round/>
              <a:headEnd/>
              <a:tailEnd/>
            </a:ln>
          </p:spPr>
          <p:txBody>
            <a:bodyPr/>
            <a:lstStyle/>
            <a:p>
              <a:endParaRPr lang="en-US"/>
            </a:p>
          </p:txBody>
        </p:sp>
        <p:sp>
          <p:nvSpPr>
            <p:cNvPr id="24603" name="Line 33"/>
            <p:cNvSpPr>
              <a:spLocks noChangeShapeType="1"/>
            </p:cNvSpPr>
            <p:nvPr/>
          </p:nvSpPr>
          <p:spPr bwMode="auto">
            <a:xfrm>
              <a:off x="2789" y="3249"/>
              <a:ext cx="499" cy="0"/>
            </a:xfrm>
            <a:prstGeom prst="line">
              <a:avLst/>
            </a:prstGeom>
            <a:noFill/>
            <a:ln w="38100">
              <a:solidFill>
                <a:schemeClr val="tx1"/>
              </a:solidFill>
              <a:round/>
              <a:headEnd/>
              <a:tailEnd/>
            </a:ln>
          </p:spPr>
          <p:txBody>
            <a:bodyPr/>
            <a:lstStyle/>
            <a:p>
              <a:endParaRPr lang="en-US"/>
            </a:p>
          </p:txBody>
        </p:sp>
      </p:grpSp>
      <p:sp>
        <p:nvSpPr>
          <p:cNvPr id="24584" name="Text Box 34"/>
          <p:cNvSpPr txBox="1">
            <a:spLocks noChangeArrowheads="1"/>
          </p:cNvSpPr>
          <p:nvPr/>
        </p:nvSpPr>
        <p:spPr bwMode="auto">
          <a:xfrm>
            <a:off x="7821613" y="6230938"/>
            <a:ext cx="604837" cy="366712"/>
          </a:xfrm>
          <a:prstGeom prst="rect">
            <a:avLst/>
          </a:prstGeom>
          <a:noFill/>
          <a:ln w="9525">
            <a:noFill/>
            <a:miter lim="800000"/>
            <a:headEnd/>
            <a:tailEnd/>
          </a:ln>
        </p:spPr>
        <p:txBody>
          <a:bodyPr wrap="none">
            <a:spAutoFit/>
          </a:bodyPr>
          <a:lstStyle/>
          <a:p>
            <a:r>
              <a:rPr lang="en-AU" i="1" baseline="0">
                <a:latin typeface="Times New Roman" pitchFamily="18" charset="0"/>
              </a:rPr>
              <a:t>j</a:t>
            </a:r>
            <a:r>
              <a:rPr lang="en-AU" baseline="0">
                <a:latin typeface="Times New Roman" pitchFamily="18" charset="0"/>
              </a:rPr>
              <a:t> = 0</a:t>
            </a:r>
          </a:p>
        </p:txBody>
      </p:sp>
      <p:sp>
        <p:nvSpPr>
          <p:cNvPr id="24585" name="Text Box 35"/>
          <p:cNvSpPr txBox="1">
            <a:spLocks noChangeArrowheads="1"/>
          </p:cNvSpPr>
          <p:nvPr/>
        </p:nvSpPr>
        <p:spPr bwMode="auto">
          <a:xfrm>
            <a:off x="7985125" y="5707063"/>
            <a:ext cx="604838" cy="366712"/>
          </a:xfrm>
          <a:prstGeom prst="rect">
            <a:avLst/>
          </a:prstGeom>
          <a:noFill/>
          <a:ln w="9525">
            <a:noFill/>
            <a:miter lim="800000"/>
            <a:headEnd/>
            <a:tailEnd/>
          </a:ln>
        </p:spPr>
        <p:txBody>
          <a:bodyPr wrap="none">
            <a:spAutoFit/>
          </a:bodyPr>
          <a:lstStyle/>
          <a:p>
            <a:r>
              <a:rPr lang="en-AU" i="1" baseline="0">
                <a:latin typeface="Times New Roman" pitchFamily="18" charset="0"/>
              </a:rPr>
              <a:t>j</a:t>
            </a:r>
            <a:r>
              <a:rPr lang="en-AU" baseline="0">
                <a:latin typeface="Times New Roman" pitchFamily="18" charset="0"/>
              </a:rPr>
              <a:t> = 1</a:t>
            </a:r>
          </a:p>
        </p:txBody>
      </p:sp>
      <p:sp>
        <p:nvSpPr>
          <p:cNvPr id="24586" name="Text Box 36"/>
          <p:cNvSpPr txBox="1">
            <a:spLocks noChangeArrowheads="1"/>
          </p:cNvSpPr>
          <p:nvPr/>
        </p:nvSpPr>
        <p:spPr bwMode="auto">
          <a:xfrm>
            <a:off x="7985125" y="4841875"/>
            <a:ext cx="604838" cy="366713"/>
          </a:xfrm>
          <a:prstGeom prst="rect">
            <a:avLst/>
          </a:prstGeom>
          <a:noFill/>
          <a:ln w="9525">
            <a:noFill/>
            <a:miter lim="800000"/>
            <a:headEnd/>
            <a:tailEnd/>
          </a:ln>
        </p:spPr>
        <p:txBody>
          <a:bodyPr wrap="none">
            <a:spAutoFit/>
          </a:bodyPr>
          <a:lstStyle/>
          <a:p>
            <a:r>
              <a:rPr lang="en-AU" i="1" baseline="0">
                <a:latin typeface="Times New Roman" pitchFamily="18" charset="0"/>
              </a:rPr>
              <a:t>j</a:t>
            </a:r>
            <a:r>
              <a:rPr lang="en-AU" baseline="0">
                <a:latin typeface="Times New Roman" pitchFamily="18" charset="0"/>
              </a:rPr>
              <a:t> = 2</a:t>
            </a:r>
          </a:p>
        </p:txBody>
      </p:sp>
      <p:sp>
        <p:nvSpPr>
          <p:cNvPr id="24587" name="Text Box 37"/>
          <p:cNvSpPr txBox="1">
            <a:spLocks noChangeArrowheads="1"/>
          </p:cNvSpPr>
          <p:nvPr/>
        </p:nvSpPr>
        <p:spPr bwMode="auto">
          <a:xfrm>
            <a:off x="8405813" y="3573463"/>
            <a:ext cx="604837" cy="366712"/>
          </a:xfrm>
          <a:prstGeom prst="rect">
            <a:avLst/>
          </a:prstGeom>
          <a:noFill/>
          <a:ln w="9525">
            <a:noFill/>
            <a:miter lim="800000"/>
            <a:headEnd/>
            <a:tailEnd/>
          </a:ln>
        </p:spPr>
        <p:txBody>
          <a:bodyPr wrap="none">
            <a:spAutoFit/>
          </a:bodyPr>
          <a:lstStyle/>
          <a:p>
            <a:r>
              <a:rPr lang="en-AU" i="1" baseline="0">
                <a:latin typeface="Times New Roman" pitchFamily="18" charset="0"/>
              </a:rPr>
              <a:t>j</a:t>
            </a:r>
            <a:r>
              <a:rPr lang="en-AU" baseline="0">
                <a:latin typeface="Times New Roman" pitchFamily="18" charset="0"/>
              </a:rPr>
              <a:t> = 3</a:t>
            </a:r>
          </a:p>
        </p:txBody>
      </p:sp>
      <p:sp>
        <p:nvSpPr>
          <p:cNvPr id="24588" name="Line 38"/>
          <p:cNvSpPr>
            <a:spLocks noChangeShapeType="1"/>
          </p:cNvSpPr>
          <p:nvPr/>
        </p:nvSpPr>
        <p:spPr bwMode="auto">
          <a:xfrm flipV="1">
            <a:off x="6815138" y="6137275"/>
            <a:ext cx="0" cy="360363"/>
          </a:xfrm>
          <a:prstGeom prst="line">
            <a:avLst/>
          </a:prstGeom>
          <a:noFill/>
          <a:ln w="57150">
            <a:solidFill>
              <a:srgbClr val="009900"/>
            </a:solidFill>
            <a:round/>
            <a:headEnd/>
            <a:tailEnd type="triangle" w="med" len="med"/>
          </a:ln>
        </p:spPr>
        <p:txBody>
          <a:bodyPr/>
          <a:lstStyle/>
          <a:p>
            <a:endParaRPr lang="en-US"/>
          </a:p>
        </p:txBody>
      </p:sp>
      <p:sp>
        <p:nvSpPr>
          <p:cNvPr id="24589" name="Line 39"/>
          <p:cNvSpPr>
            <a:spLocks noChangeShapeType="1"/>
          </p:cNvSpPr>
          <p:nvPr/>
        </p:nvSpPr>
        <p:spPr bwMode="auto">
          <a:xfrm>
            <a:off x="7031038" y="6137275"/>
            <a:ext cx="0" cy="360363"/>
          </a:xfrm>
          <a:prstGeom prst="line">
            <a:avLst/>
          </a:prstGeom>
          <a:noFill/>
          <a:ln w="57150">
            <a:solidFill>
              <a:srgbClr val="009900"/>
            </a:solidFill>
            <a:round/>
            <a:headEnd/>
            <a:tailEnd type="triangle" w="med" len="med"/>
          </a:ln>
        </p:spPr>
        <p:txBody>
          <a:bodyPr/>
          <a:lstStyle/>
          <a:p>
            <a:endParaRPr lang="en-US"/>
          </a:p>
        </p:txBody>
      </p:sp>
      <p:sp>
        <p:nvSpPr>
          <p:cNvPr id="43048" name="Line 40"/>
          <p:cNvSpPr>
            <a:spLocks noChangeShapeType="1"/>
          </p:cNvSpPr>
          <p:nvPr/>
        </p:nvSpPr>
        <p:spPr bwMode="auto">
          <a:xfrm flipV="1">
            <a:off x="6238875" y="5778500"/>
            <a:ext cx="0" cy="360363"/>
          </a:xfrm>
          <a:prstGeom prst="line">
            <a:avLst/>
          </a:prstGeom>
          <a:noFill/>
          <a:ln w="57150">
            <a:solidFill>
              <a:srgbClr val="009900"/>
            </a:solidFill>
            <a:round/>
            <a:headEnd/>
            <a:tailEnd type="triangle" w="med" len="med"/>
          </a:ln>
        </p:spPr>
        <p:txBody>
          <a:bodyPr/>
          <a:lstStyle/>
          <a:p>
            <a:endParaRPr lang="en-US"/>
          </a:p>
        </p:txBody>
      </p:sp>
      <p:sp>
        <p:nvSpPr>
          <p:cNvPr id="24591" name="Line 41"/>
          <p:cNvSpPr>
            <a:spLocks noChangeShapeType="1"/>
          </p:cNvSpPr>
          <p:nvPr/>
        </p:nvSpPr>
        <p:spPr bwMode="auto">
          <a:xfrm>
            <a:off x="6454775" y="5778500"/>
            <a:ext cx="0" cy="360363"/>
          </a:xfrm>
          <a:prstGeom prst="line">
            <a:avLst/>
          </a:prstGeom>
          <a:noFill/>
          <a:ln w="57150">
            <a:solidFill>
              <a:srgbClr val="009900"/>
            </a:solidFill>
            <a:round/>
            <a:headEnd/>
            <a:tailEnd type="triangle" w="med" len="med"/>
          </a:ln>
        </p:spPr>
        <p:txBody>
          <a:bodyPr/>
          <a:lstStyle/>
          <a:p>
            <a:endParaRPr lang="en-US"/>
          </a:p>
        </p:txBody>
      </p:sp>
      <p:sp>
        <p:nvSpPr>
          <p:cNvPr id="24592" name="Line 42"/>
          <p:cNvSpPr>
            <a:spLocks noChangeShapeType="1"/>
          </p:cNvSpPr>
          <p:nvPr/>
        </p:nvSpPr>
        <p:spPr bwMode="auto">
          <a:xfrm flipV="1">
            <a:off x="7391400" y="5778500"/>
            <a:ext cx="0" cy="360363"/>
          </a:xfrm>
          <a:prstGeom prst="line">
            <a:avLst/>
          </a:prstGeom>
          <a:noFill/>
          <a:ln w="57150">
            <a:solidFill>
              <a:srgbClr val="009900"/>
            </a:solidFill>
            <a:round/>
            <a:headEnd/>
            <a:tailEnd type="triangle" w="med" len="med"/>
          </a:ln>
        </p:spPr>
        <p:txBody>
          <a:bodyPr/>
          <a:lstStyle/>
          <a:p>
            <a:endParaRPr lang="en-US"/>
          </a:p>
        </p:txBody>
      </p:sp>
      <p:sp>
        <p:nvSpPr>
          <p:cNvPr id="24593" name="Line 43"/>
          <p:cNvSpPr>
            <a:spLocks noChangeShapeType="1"/>
          </p:cNvSpPr>
          <p:nvPr/>
        </p:nvSpPr>
        <p:spPr bwMode="auto">
          <a:xfrm>
            <a:off x="7607300" y="5778500"/>
            <a:ext cx="0" cy="360363"/>
          </a:xfrm>
          <a:prstGeom prst="line">
            <a:avLst/>
          </a:prstGeom>
          <a:noFill/>
          <a:ln w="57150">
            <a:solidFill>
              <a:srgbClr val="009900"/>
            </a:solidFill>
            <a:round/>
            <a:headEnd/>
            <a:tailEnd type="triangle" w="med" len="med"/>
          </a:ln>
        </p:spPr>
        <p:txBody>
          <a:bodyPr/>
          <a:lstStyle/>
          <a:p>
            <a:endParaRPr lang="en-US"/>
          </a:p>
        </p:txBody>
      </p:sp>
      <p:sp>
        <p:nvSpPr>
          <p:cNvPr id="24594" name="Text Box 44"/>
          <p:cNvSpPr txBox="1">
            <a:spLocks noChangeArrowheads="1"/>
          </p:cNvSpPr>
          <p:nvPr/>
        </p:nvSpPr>
        <p:spPr bwMode="auto">
          <a:xfrm>
            <a:off x="303213" y="3771900"/>
            <a:ext cx="4268787" cy="3113088"/>
          </a:xfrm>
          <a:prstGeom prst="rect">
            <a:avLst/>
          </a:prstGeom>
          <a:noFill/>
          <a:ln w="9525">
            <a:noFill/>
            <a:miter lim="800000"/>
            <a:headEnd/>
            <a:tailEnd/>
          </a:ln>
        </p:spPr>
        <p:txBody>
          <a:bodyPr>
            <a:spAutoFit/>
          </a:bodyPr>
          <a:lstStyle/>
          <a:p>
            <a:pPr marL="342900" indent="-342900"/>
            <a:r>
              <a:rPr lang="en-AU" b="1" baseline="0">
                <a:solidFill>
                  <a:srgbClr val="0000FF"/>
                </a:solidFill>
                <a:latin typeface="Calibri" pitchFamily="34" charset="0"/>
              </a:rPr>
              <a:t>Answer</a:t>
            </a:r>
            <a:r>
              <a:rPr lang="en-AU" baseline="0">
                <a:latin typeface="Calibri" pitchFamily="34" charset="0"/>
              </a:rPr>
              <a:t>: The calculated energy of the</a:t>
            </a:r>
          </a:p>
          <a:p>
            <a:pPr marL="342900" indent="-342900"/>
            <a:r>
              <a:rPr lang="en-AU" baseline="0">
                <a:latin typeface="Calibri" pitchFamily="34" charset="0"/>
              </a:rPr>
              <a:t>HOMO-LUMO transition is -2</a:t>
            </a:r>
            <a:r>
              <a:rPr lang="en-AU" baseline="0">
                <a:latin typeface="Symbol" pitchFamily="18" charset="2"/>
              </a:rPr>
              <a:t>b</a:t>
            </a:r>
            <a:r>
              <a:rPr lang="en-AU" baseline="0">
                <a:latin typeface="Calibri" pitchFamily="34" charset="0"/>
              </a:rPr>
              <a:t>. This</a:t>
            </a:r>
          </a:p>
          <a:p>
            <a:pPr marL="342900" indent="-342900"/>
            <a:r>
              <a:rPr lang="en-AU" baseline="0">
                <a:latin typeface="Calibri" pitchFamily="34" charset="0"/>
              </a:rPr>
              <a:t>corresponds to photons of wavelength</a:t>
            </a:r>
          </a:p>
          <a:p>
            <a:pPr marL="342900" indent="-342900"/>
            <a:r>
              <a:rPr lang="en-AU" baseline="0">
                <a:latin typeface="Calibri" pitchFamily="34" charset="0"/>
              </a:rPr>
              <a:t>around 180 nm, for the intense</a:t>
            </a:r>
          </a:p>
          <a:p>
            <a:pPr marL="342900" indent="-342900"/>
            <a:r>
              <a:rPr lang="en-AU" baseline="0">
                <a:latin typeface="Calibri" pitchFamily="34" charset="0"/>
              </a:rPr>
              <a:t>transition, or 260nm for the lowest</a:t>
            </a:r>
          </a:p>
          <a:p>
            <a:pPr marL="342900" indent="-342900"/>
            <a:r>
              <a:rPr lang="en-AU" baseline="0">
                <a:latin typeface="Calibri" pitchFamily="34" charset="0"/>
              </a:rPr>
              <a:t>transition. Thus,</a:t>
            </a:r>
          </a:p>
          <a:p>
            <a:pPr marL="342900" indent="-342900" algn="ctr"/>
            <a:r>
              <a:rPr lang="en-AU" baseline="0">
                <a:latin typeface="Calibri" pitchFamily="34" charset="0"/>
              </a:rPr>
              <a:t>-2</a:t>
            </a:r>
            <a:r>
              <a:rPr lang="en-AU" baseline="0">
                <a:latin typeface="Symbol" pitchFamily="18" charset="2"/>
              </a:rPr>
              <a:t>b</a:t>
            </a:r>
            <a:r>
              <a:rPr lang="en-AU" baseline="0">
                <a:latin typeface="Calibri" pitchFamily="34" charset="0"/>
              </a:rPr>
              <a:t> = hc/(180×10</a:t>
            </a:r>
            <a:r>
              <a:rPr lang="en-AU" baseline="30000">
                <a:latin typeface="Calibri" pitchFamily="34" charset="0"/>
              </a:rPr>
              <a:t>-9</a:t>
            </a:r>
            <a:r>
              <a:rPr lang="en-AU" baseline="0">
                <a:latin typeface="Calibri" pitchFamily="34" charset="0"/>
              </a:rPr>
              <a:t>)</a:t>
            </a:r>
          </a:p>
          <a:p>
            <a:pPr marL="342900" indent="-342900" algn="ctr"/>
            <a:r>
              <a:rPr lang="en-AU" baseline="0">
                <a:latin typeface="Calibri" pitchFamily="34" charset="0"/>
              </a:rPr>
              <a:t>= 1.10×10</a:t>
            </a:r>
            <a:r>
              <a:rPr lang="en-AU" baseline="30000">
                <a:latin typeface="Calibri" pitchFamily="34" charset="0"/>
              </a:rPr>
              <a:t>-19</a:t>
            </a:r>
            <a:r>
              <a:rPr lang="en-AU" baseline="0">
                <a:latin typeface="Calibri" pitchFamily="34" charset="0"/>
              </a:rPr>
              <a:t> J = 6.89 eV</a:t>
            </a:r>
          </a:p>
          <a:p>
            <a:pPr marL="342900" indent="-342900" algn="ctr">
              <a:buFontTx/>
              <a:buAutoNum type="arabicParenR"/>
            </a:pPr>
            <a:r>
              <a:rPr lang="en-AU" baseline="0">
                <a:latin typeface="Symbol" pitchFamily="18" charset="2"/>
              </a:rPr>
              <a:t>b</a:t>
            </a:r>
            <a:r>
              <a:rPr lang="en-AU" baseline="0">
                <a:latin typeface="Calibri" pitchFamily="34" charset="0"/>
              </a:rPr>
              <a:t> = -3.44 eV or</a:t>
            </a:r>
          </a:p>
          <a:p>
            <a:pPr marL="342900" indent="-342900" algn="ctr">
              <a:buFontTx/>
              <a:buAutoNum type="arabicParenR"/>
            </a:pPr>
            <a:r>
              <a:rPr lang="en-AU" baseline="0">
                <a:latin typeface="Symbol" pitchFamily="18" charset="2"/>
              </a:rPr>
              <a:t>b</a:t>
            </a:r>
            <a:r>
              <a:rPr lang="en-AU" baseline="0">
                <a:latin typeface="Calibri" pitchFamily="34" charset="0"/>
              </a:rPr>
              <a:t> = -2.38 eV</a:t>
            </a:r>
          </a:p>
          <a:p>
            <a:pPr marL="342900" indent="-342900"/>
            <a:endParaRPr lang="en-AU" baseline="0">
              <a:latin typeface="Calibri" pitchFamily="34" charset="0"/>
            </a:endParaRPr>
          </a:p>
        </p:txBody>
      </p:sp>
      <p:sp>
        <p:nvSpPr>
          <p:cNvPr id="43053" name="Freeform 45"/>
          <p:cNvSpPr>
            <a:spLocks/>
          </p:cNvSpPr>
          <p:nvPr/>
        </p:nvSpPr>
        <p:spPr bwMode="auto">
          <a:xfrm>
            <a:off x="5580063" y="5057775"/>
            <a:ext cx="371475" cy="936625"/>
          </a:xfrm>
          <a:custGeom>
            <a:avLst/>
            <a:gdLst>
              <a:gd name="T0" fmla="*/ 234 w 234"/>
              <a:gd name="T1" fmla="*/ 590 h 590"/>
              <a:gd name="T2" fmla="*/ 7 w 234"/>
              <a:gd name="T3" fmla="*/ 272 h 590"/>
              <a:gd name="T4" fmla="*/ 189 w 234"/>
              <a:gd name="T5" fmla="*/ 0 h 590"/>
              <a:gd name="T6" fmla="*/ 0 60000 65536"/>
              <a:gd name="T7" fmla="*/ 0 60000 65536"/>
              <a:gd name="T8" fmla="*/ 0 60000 65536"/>
              <a:gd name="T9" fmla="*/ 0 w 234"/>
              <a:gd name="T10" fmla="*/ 0 h 590"/>
              <a:gd name="T11" fmla="*/ 234 w 234"/>
              <a:gd name="T12" fmla="*/ 590 h 590"/>
            </a:gdLst>
            <a:ahLst/>
            <a:cxnLst>
              <a:cxn ang="T6">
                <a:pos x="T0" y="T1"/>
              </a:cxn>
              <a:cxn ang="T7">
                <a:pos x="T2" y="T3"/>
              </a:cxn>
              <a:cxn ang="T8">
                <a:pos x="T4" y="T5"/>
              </a:cxn>
            </a:cxnLst>
            <a:rect l="T9" t="T10" r="T11" b="T12"/>
            <a:pathLst>
              <a:path w="234" h="590">
                <a:moveTo>
                  <a:pt x="234" y="590"/>
                </a:moveTo>
                <a:cubicBezTo>
                  <a:pt x="124" y="480"/>
                  <a:pt x="14" y="370"/>
                  <a:pt x="7" y="272"/>
                </a:cubicBezTo>
                <a:cubicBezTo>
                  <a:pt x="0" y="174"/>
                  <a:pt x="94" y="87"/>
                  <a:pt x="189" y="0"/>
                </a:cubicBezTo>
              </a:path>
            </a:pathLst>
          </a:custGeom>
          <a:noFill/>
          <a:ln w="57150" cmpd="sng">
            <a:solidFill>
              <a:srgbClr val="0000FF"/>
            </a:solidFill>
            <a:round/>
            <a:headEnd type="none" w="med" len="med"/>
            <a:tailEnd type="triangle" w="med" len="med"/>
          </a:ln>
        </p:spPr>
        <p:txBody>
          <a:bodyPr/>
          <a:lstStyle/>
          <a:p>
            <a:endParaRPr lang="en-US"/>
          </a:p>
        </p:txBody>
      </p:sp>
      <p:pic>
        <p:nvPicPr>
          <p:cNvPr id="24596" name="Picture 46"/>
          <p:cNvPicPr>
            <a:picLocks noChangeAspect="1" noChangeArrowheads="1"/>
          </p:cNvPicPr>
          <p:nvPr/>
        </p:nvPicPr>
        <p:blipFill>
          <a:blip r:embed="rId2" cstate="print"/>
          <a:srcRect/>
          <a:stretch>
            <a:fillRect/>
          </a:stretch>
        </p:blipFill>
        <p:spPr bwMode="auto">
          <a:xfrm>
            <a:off x="4716463" y="1268413"/>
            <a:ext cx="4383087" cy="2927350"/>
          </a:xfrm>
          <a:prstGeom prst="rect">
            <a:avLst/>
          </a:prstGeom>
          <a:noFill/>
          <a:ln w="9525">
            <a:solidFill>
              <a:schemeClr val="tx1"/>
            </a:solidFill>
            <a:miter lim="800000"/>
            <a:headEnd/>
            <a:tailEnd/>
          </a:ln>
        </p:spPr>
      </p:pic>
      <p:sp>
        <p:nvSpPr>
          <p:cNvPr id="24597" name="Text Box 48"/>
          <p:cNvSpPr txBox="1">
            <a:spLocks noChangeArrowheads="1"/>
          </p:cNvSpPr>
          <p:nvPr/>
        </p:nvSpPr>
        <p:spPr bwMode="auto">
          <a:xfrm>
            <a:off x="4973638" y="4292600"/>
            <a:ext cx="3919537" cy="274638"/>
          </a:xfrm>
          <a:prstGeom prst="rect">
            <a:avLst/>
          </a:prstGeom>
          <a:noFill/>
          <a:ln w="9525">
            <a:noFill/>
            <a:miter lim="800000"/>
            <a:headEnd/>
            <a:tailEnd/>
          </a:ln>
        </p:spPr>
        <p:txBody>
          <a:bodyPr wrap="none">
            <a:spAutoFit/>
          </a:bodyPr>
          <a:lstStyle/>
          <a:p>
            <a:r>
              <a:rPr lang="en-AU" sz="1200" baseline="0"/>
              <a:t>Hiraya and Shobatake, J. Chem. Phys. 94, 7700 (1991)</a:t>
            </a:r>
          </a:p>
        </p:txBody>
      </p:sp>
      <p:sp>
        <p:nvSpPr>
          <p:cNvPr id="24598" name="Line 49"/>
          <p:cNvSpPr>
            <a:spLocks noChangeShapeType="1"/>
          </p:cNvSpPr>
          <p:nvPr/>
        </p:nvSpPr>
        <p:spPr bwMode="auto">
          <a:xfrm>
            <a:off x="8604250" y="2852738"/>
            <a:ext cx="0" cy="431800"/>
          </a:xfrm>
          <a:prstGeom prst="line">
            <a:avLst/>
          </a:prstGeom>
          <a:noFill/>
          <a:ln w="57150">
            <a:solidFill>
              <a:srgbClr val="FF3300"/>
            </a:solidFill>
            <a:round/>
            <a:headEnd/>
            <a:tailEnd type="triangle" w="med" len="med"/>
          </a:ln>
        </p:spPr>
        <p:txBody>
          <a:bodyPr/>
          <a:lstStyle/>
          <a:p>
            <a:endParaRPr lang="en-US"/>
          </a:p>
        </p:txBody>
      </p:sp>
      <p:sp>
        <p:nvSpPr>
          <p:cNvPr id="24599" name="Text Box 50"/>
          <p:cNvSpPr txBox="1">
            <a:spLocks noChangeArrowheads="1"/>
          </p:cNvSpPr>
          <p:nvPr/>
        </p:nvSpPr>
        <p:spPr bwMode="auto">
          <a:xfrm>
            <a:off x="7812088" y="2493963"/>
            <a:ext cx="892175" cy="366712"/>
          </a:xfrm>
          <a:prstGeom prst="rect">
            <a:avLst/>
          </a:prstGeom>
          <a:noFill/>
          <a:ln w="9525">
            <a:noFill/>
            <a:miter lim="800000"/>
            <a:headEnd/>
            <a:tailEnd/>
          </a:ln>
        </p:spPr>
        <p:txBody>
          <a:bodyPr wrap="none">
            <a:spAutoFit/>
          </a:bodyPr>
          <a:lstStyle/>
          <a:p>
            <a:r>
              <a:rPr lang="en-AU" b="1" baseline="0">
                <a:latin typeface="Calibri" pitchFamily="34" charset="0"/>
              </a:rPr>
              <a:t>260 nm</a:t>
            </a:r>
          </a:p>
        </p:txBody>
      </p:sp>
      <p:sp>
        <p:nvSpPr>
          <p:cNvPr id="24600" name="Line 51"/>
          <p:cNvSpPr>
            <a:spLocks noChangeShapeType="1"/>
          </p:cNvSpPr>
          <p:nvPr/>
        </p:nvSpPr>
        <p:spPr bwMode="auto">
          <a:xfrm flipH="1">
            <a:off x="6588125" y="1700213"/>
            <a:ext cx="431800" cy="215900"/>
          </a:xfrm>
          <a:prstGeom prst="line">
            <a:avLst/>
          </a:prstGeom>
          <a:noFill/>
          <a:ln w="57150">
            <a:solidFill>
              <a:srgbClr val="FF3300"/>
            </a:solidFill>
            <a:round/>
            <a:headEnd/>
            <a:tailEnd type="triangle" w="med" len="med"/>
          </a:ln>
        </p:spPr>
        <p:txBody>
          <a:bodyPr/>
          <a:lstStyle/>
          <a:p>
            <a:endParaRPr lang="en-US"/>
          </a:p>
        </p:txBody>
      </p:sp>
      <p:sp>
        <p:nvSpPr>
          <p:cNvPr id="24601" name="Text Box 52"/>
          <p:cNvSpPr txBox="1">
            <a:spLocks noChangeArrowheads="1"/>
          </p:cNvSpPr>
          <p:nvPr/>
        </p:nvSpPr>
        <p:spPr bwMode="auto">
          <a:xfrm>
            <a:off x="6948488" y="1492250"/>
            <a:ext cx="892175" cy="366713"/>
          </a:xfrm>
          <a:prstGeom prst="rect">
            <a:avLst/>
          </a:prstGeom>
          <a:noFill/>
          <a:ln w="9525">
            <a:noFill/>
            <a:miter lim="800000"/>
            <a:headEnd/>
            <a:tailEnd/>
          </a:ln>
        </p:spPr>
        <p:txBody>
          <a:bodyPr wrap="none">
            <a:spAutoFit/>
          </a:bodyPr>
          <a:lstStyle/>
          <a:p>
            <a:r>
              <a:rPr lang="en-AU" b="1" baseline="0">
                <a:latin typeface="Calibri" pitchFamily="34" charset="0"/>
              </a:rPr>
              <a:t>180 nm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053"/>
                                        </p:tgtEl>
                                        <p:attrNameLst>
                                          <p:attrName>style.visibility</p:attrName>
                                        </p:attrNameLst>
                                      </p:cBhvr>
                                      <p:to>
                                        <p:strVal val="visible"/>
                                      </p:to>
                                    </p:set>
                                    <p:animEffect transition="in" filter="wipe(down)">
                                      <p:cBhvr>
                                        <p:cTn id="7" dur="500"/>
                                        <p:tgtEl>
                                          <p:spTgt spid="43053"/>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0" nodeType="clickEffect">
                                  <p:stCondLst>
                                    <p:cond delay="0"/>
                                  </p:stCondLst>
                                  <p:childTnLst>
                                    <p:animMotion origin="layout" path="M 1.38889E-6 -0.0081 L 1.38889E-6 -0.12083 " pathEditMode="relative" rAng="0" ptsTypes="AA">
                                      <p:cBhvr>
                                        <p:cTn id="11" dur="2000" fill="hold"/>
                                        <p:tgtEl>
                                          <p:spTgt spid="43048"/>
                                        </p:tgtEl>
                                        <p:attrNameLst>
                                          <p:attrName>ppt_x</p:attrName>
                                          <p:attrName>ppt_y</p:attrName>
                                        </p:attrNameLst>
                                      </p:cBhvr>
                                      <p:rCtr x="0" y="-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48" grpId="0" animBg="1"/>
      <p:bldP spid="430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a:lstStyle/>
          <a:p>
            <a:pPr eaLnBrk="1" hangingPunct="1"/>
            <a:r>
              <a:rPr lang="en-US" b="1" i="1" smtClean="0">
                <a:solidFill>
                  <a:schemeClr val="accent2"/>
                </a:solidFill>
                <a:latin typeface="Calibri" pitchFamily="34" charset="0"/>
              </a:rPr>
              <a:t>annulenes</a:t>
            </a:r>
          </a:p>
        </p:txBody>
      </p:sp>
      <p:sp>
        <p:nvSpPr>
          <p:cNvPr id="25603" name="Text Box 3"/>
          <p:cNvSpPr txBox="1">
            <a:spLocks noChangeArrowheads="1"/>
          </p:cNvSpPr>
          <p:nvPr/>
        </p:nvSpPr>
        <p:spPr bwMode="auto">
          <a:xfrm>
            <a:off x="303213" y="1271588"/>
            <a:ext cx="4340225" cy="946150"/>
          </a:xfrm>
          <a:prstGeom prst="rect">
            <a:avLst/>
          </a:prstGeom>
          <a:noFill/>
          <a:ln w="9525">
            <a:noFill/>
            <a:miter lim="800000"/>
            <a:headEnd/>
            <a:tailEnd/>
          </a:ln>
        </p:spPr>
        <p:txBody>
          <a:bodyPr>
            <a:spAutoFit/>
          </a:bodyPr>
          <a:lstStyle/>
          <a:p>
            <a:r>
              <a:rPr lang="en-AU" sz="2000" b="1" baseline="0">
                <a:solidFill>
                  <a:srgbClr val="0000FF"/>
                </a:solidFill>
                <a:latin typeface="Calibri" pitchFamily="34" charset="0"/>
              </a:rPr>
              <a:t>Question</a:t>
            </a:r>
            <a:r>
              <a:rPr lang="en-AU" baseline="0">
                <a:latin typeface="Calibri" pitchFamily="34" charset="0"/>
              </a:rPr>
              <a:t>: [14]-annulene and [16]-annulene are pictured. Which is aromatic? </a:t>
            </a:r>
          </a:p>
          <a:p>
            <a:endParaRPr lang="en-AU" baseline="0">
              <a:latin typeface="Calibri" pitchFamily="34" charset="0"/>
            </a:endParaRPr>
          </a:p>
        </p:txBody>
      </p:sp>
      <p:sp>
        <p:nvSpPr>
          <p:cNvPr id="25604" name="Text Box 24"/>
          <p:cNvSpPr txBox="1">
            <a:spLocks noChangeArrowheads="1"/>
          </p:cNvSpPr>
          <p:nvPr/>
        </p:nvSpPr>
        <p:spPr bwMode="auto">
          <a:xfrm>
            <a:off x="303213" y="2420938"/>
            <a:ext cx="4268787" cy="915987"/>
          </a:xfrm>
          <a:prstGeom prst="rect">
            <a:avLst/>
          </a:prstGeom>
          <a:noFill/>
          <a:ln w="9525">
            <a:noFill/>
            <a:miter lim="800000"/>
            <a:headEnd/>
            <a:tailEnd/>
          </a:ln>
        </p:spPr>
        <p:txBody>
          <a:bodyPr>
            <a:spAutoFit/>
          </a:bodyPr>
          <a:lstStyle/>
          <a:p>
            <a:r>
              <a:rPr lang="en-AU" b="1" baseline="0">
                <a:solidFill>
                  <a:srgbClr val="0000FF"/>
                </a:solidFill>
                <a:latin typeface="Calibri" pitchFamily="34" charset="0"/>
              </a:rPr>
              <a:t>Answer</a:t>
            </a:r>
            <a:r>
              <a:rPr lang="en-AU" baseline="0">
                <a:latin typeface="Calibri" pitchFamily="34" charset="0"/>
              </a:rPr>
              <a:t>: The 4</a:t>
            </a:r>
            <a:r>
              <a:rPr lang="en-AU" i="1" baseline="0">
                <a:latin typeface="Calibri" pitchFamily="34" charset="0"/>
              </a:rPr>
              <a:t>n</a:t>
            </a:r>
            <a:r>
              <a:rPr lang="en-AU" baseline="0">
                <a:latin typeface="Calibri" pitchFamily="34" charset="0"/>
              </a:rPr>
              <a:t>+2 rule applies to [14]-annulene, </a:t>
            </a:r>
            <a:r>
              <a:rPr lang="en-AU" i="1" baseline="0">
                <a:latin typeface="Calibri" pitchFamily="34" charset="0"/>
              </a:rPr>
              <a:t>n</a:t>
            </a:r>
            <a:r>
              <a:rPr lang="en-AU" baseline="0">
                <a:latin typeface="Calibri" pitchFamily="34" charset="0"/>
              </a:rPr>
              <a:t>=3, but not [16]-annulene, which is </a:t>
            </a:r>
            <a:r>
              <a:rPr lang="en-AU" i="1" baseline="0">
                <a:latin typeface="Calibri" pitchFamily="34" charset="0"/>
              </a:rPr>
              <a:t>antiaromatic</a:t>
            </a:r>
            <a:r>
              <a:rPr lang="en-AU" baseline="0">
                <a:latin typeface="Calibri" pitchFamily="34" charset="0"/>
              </a:rPr>
              <a:t>.</a:t>
            </a:r>
          </a:p>
        </p:txBody>
      </p:sp>
      <p:pic>
        <p:nvPicPr>
          <p:cNvPr id="25605" name="Picture 30"/>
          <p:cNvPicPr>
            <a:picLocks noChangeAspect="1" noChangeArrowheads="1"/>
          </p:cNvPicPr>
          <p:nvPr/>
        </p:nvPicPr>
        <p:blipFill>
          <a:blip r:embed="rId2" cstate="print"/>
          <a:srcRect/>
          <a:stretch>
            <a:fillRect/>
          </a:stretch>
        </p:blipFill>
        <p:spPr bwMode="auto">
          <a:xfrm>
            <a:off x="4356100" y="1268413"/>
            <a:ext cx="4464050" cy="1955800"/>
          </a:xfrm>
          <a:prstGeom prst="rect">
            <a:avLst/>
          </a:prstGeom>
          <a:noFill/>
          <a:ln w="9525">
            <a:noFill/>
            <a:miter lim="800000"/>
            <a:headEnd/>
            <a:tailEnd/>
          </a:ln>
        </p:spPr>
      </p:pic>
      <p:sp>
        <p:nvSpPr>
          <p:cNvPr id="25606" name="Text Box 31"/>
          <p:cNvSpPr txBox="1">
            <a:spLocks noChangeArrowheads="1"/>
          </p:cNvSpPr>
          <p:nvPr/>
        </p:nvSpPr>
        <p:spPr bwMode="auto">
          <a:xfrm>
            <a:off x="4500563" y="3325813"/>
            <a:ext cx="1498600" cy="366712"/>
          </a:xfrm>
          <a:prstGeom prst="rect">
            <a:avLst/>
          </a:prstGeom>
          <a:noFill/>
          <a:ln w="9525">
            <a:noFill/>
            <a:miter lim="800000"/>
            <a:headEnd/>
            <a:tailEnd/>
          </a:ln>
        </p:spPr>
        <p:txBody>
          <a:bodyPr wrap="none">
            <a:spAutoFit/>
          </a:bodyPr>
          <a:lstStyle/>
          <a:p>
            <a:r>
              <a:rPr lang="en-AU" baseline="0">
                <a:latin typeface="Calibri" pitchFamily="34" charset="0"/>
              </a:rPr>
              <a:t>[14]-annulene</a:t>
            </a:r>
          </a:p>
        </p:txBody>
      </p:sp>
      <p:sp>
        <p:nvSpPr>
          <p:cNvPr id="25607" name="Text Box 32"/>
          <p:cNvSpPr txBox="1">
            <a:spLocks noChangeArrowheads="1"/>
          </p:cNvSpPr>
          <p:nvPr/>
        </p:nvSpPr>
        <p:spPr bwMode="auto">
          <a:xfrm>
            <a:off x="7164388" y="3325813"/>
            <a:ext cx="1498600" cy="366712"/>
          </a:xfrm>
          <a:prstGeom prst="rect">
            <a:avLst/>
          </a:prstGeom>
          <a:noFill/>
          <a:ln w="9525">
            <a:noFill/>
            <a:miter lim="800000"/>
            <a:headEnd/>
            <a:tailEnd/>
          </a:ln>
        </p:spPr>
        <p:txBody>
          <a:bodyPr wrap="none">
            <a:spAutoFit/>
          </a:bodyPr>
          <a:lstStyle/>
          <a:p>
            <a:r>
              <a:rPr lang="en-AU" baseline="0">
                <a:latin typeface="Calibri" pitchFamily="34" charset="0"/>
              </a:rPr>
              <a:t>[16]-annulene</a:t>
            </a:r>
          </a:p>
        </p:txBody>
      </p:sp>
      <p:pic>
        <p:nvPicPr>
          <p:cNvPr id="25608" name="Picture 34"/>
          <p:cNvPicPr>
            <a:picLocks noChangeAspect="1" noChangeArrowheads="1"/>
          </p:cNvPicPr>
          <p:nvPr/>
        </p:nvPicPr>
        <p:blipFill>
          <a:blip r:embed="rId3" cstate="print"/>
          <a:srcRect/>
          <a:stretch>
            <a:fillRect/>
          </a:stretch>
        </p:blipFill>
        <p:spPr bwMode="auto">
          <a:xfrm>
            <a:off x="5219700" y="3789363"/>
            <a:ext cx="2543175" cy="2476500"/>
          </a:xfrm>
          <a:prstGeom prst="rect">
            <a:avLst/>
          </a:prstGeom>
          <a:noFill/>
          <a:ln w="9525">
            <a:noFill/>
            <a:miter lim="800000"/>
            <a:headEnd/>
            <a:tailEnd/>
          </a:ln>
        </p:spPr>
      </p:pic>
      <p:sp>
        <p:nvSpPr>
          <p:cNvPr id="25609" name="Text Box 35"/>
          <p:cNvSpPr txBox="1">
            <a:spLocks noChangeArrowheads="1"/>
          </p:cNvSpPr>
          <p:nvPr/>
        </p:nvSpPr>
        <p:spPr bwMode="auto">
          <a:xfrm>
            <a:off x="5795963" y="6245225"/>
            <a:ext cx="1498600" cy="366713"/>
          </a:xfrm>
          <a:prstGeom prst="rect">
            <a:avLst/>
          </a:prstGeom>
          <a:noFill/>
          <a:ln w="9525">
            <a:noFill/>
            <a:miter lim="800000"/>
            <a:headEnd/>
            <a:tailEnd/>
          </a:ln>
        </p:spPr>
        <p:txBody>
          <a:bodyPr wrap="none">
            <a:spAutoFit/>
          </a:bodyPr>
          <a:lstStyle/>
          <a:p>
            <a:r>
              <a:rPr lang="en-AU" baseline="0">
                <a:latin typeface="Calibri" pitchFamily="34" charset="0"/>
              </a:rPr>
              <a:t>[18]-annulene</a:t>
            </a:r>
          </a:p>
        </p:txBody>
      </p:sp>
      <p:sp>
        <p:nvSpPr>
          <p:cNvPr id="25610" name="Text Box 36"/>
          <p:cNvSpPr txBox="1">
            <a:spLocks noChangeArrowheads="1"/>
          </p:cNvSpPr>
          <p:nvPr/>
        </p:nvSpPr>
        <p:spPr bwMode="auto">
          <a:xfrm>
            <a:off x="323850" y="3644900"/>
            <a:ext cx="4340225" cy="1495425"/>
          </a:xfrm>
          <a:prstGeom prst="rect">
            <a:avLst/>
          </a:prstGeom>
          <a:noFill/>
          <a:ln w="9525">
            <a:noFill/>
            <a:miter lim="800000"/>
            <a:headEnd/>
            <a:tailEnd/>
          </a:ln>
        </p:spPr>
        <p:txBody>
          <a:bodyPr>
            <a:spAutoFit/>
          </a:bodyPr>
          <a:lstStyle/>
          <a:p>
            <a:r>
              <a:rPr lang="en-AU" sz="2000" b="1" baseline="0">
                <a:solidFill>
                  <a:srgbClr val="0000FF"/>
                </a:solidFill>
                <a:latin typeface="Calibri" pitchFamily="34" charset="0"/>
              </a:rPr>
              <a:t>Question</a:t>
            </a:r>
            <a:r>
              <a:rPr lang="en-AU" baseline="0">
                <a:latin typeface="Calibri" pitchFamily="34" charset="0"/>
              </a:rPr>
              <a:t>: How many </a:t>
            </a:r>
            <a:r>
              <a:rPr lang="en-AU" baseline="0">
                <a:latin typeface="Symbol" pitchFamily="18" charset="2"/>
              </a:rPr>
              <a:t>p</a:t>
            </a:r>
            <a:r>
              <a:rPr lang="en-AU" baseline="0">
                <a:latin typeface="Calibri" pitchFamily="34" charset="0"/>
              </a:rPr>
              <a:t>-electrons in [18]-annulene? What are the values of </a:t>
            </a:r>
            <a:r>
              <a:rPr lang="en-AU" i="1" baseline="0">
                <a:latin typeface="Calibri" pitchFamily="34" charset="0"/>
              </a:rPr>
              <a:t>j</a:t>
            </a:r>
            <a:r>
              <a:rPr lang="en-AU" baseline="0">
                <a:latin typeface="Calibri" pitchFamily="34" charset="0"/>
              </a:rPr>
              <a:t> for the HOMO and the LUMO?</a:t>
            </a:r>
          </a:p>
          <a:p>
            <a:endParaRPr lang="en-AU" baseline="0">
              <a:latin typeface="Calibri" pitchFamily="34" charset="0"/>
            </a:endParaRPr>
          </a:p>
          <a:p>
            <a:endParaRPr lang="en-AU" baseline="0">
              <a:latin typeface="Calibri" pitchFamily="34" charset="0"/>
            </a:endParaRPr>
          </a:p>
        </p:txBody>
      </p:sp>
      <p:sp>
        <p:nvSpPr>
          <p:cNvPr id="25611" name="Text Box 37"/>
          <p:cNvSpPr txBox="1">
            <a:spLocks noChangeArrowheads="1"/>
          </p:cNvSpPr>
          <p:nvPr/>
        </p:nvSpPr>
        <p:spPr bwMode="auto">
          <a:xfrm>
            <a:off x="323850" y="4941888"/>
            <a:ext cx="4268788" cy="915987"/>
          </a:xfrm>
          <a:prstGeom prst="rect">
            <a:avLst/>
          </a:prstGeom>
          <a:noFill/>
          <a:ln w="9525">
            <a:noFill/>
            <a:miter lim="800000"/>
            <a:headEnd/>
            <a:tailEnd/>
          </a:ln>
        </p:spPr>
        <p:txBody>
          <a:bodyPr>
            <a:spAutoFit/>
          </a:bodyPr>
          <a:lstStyle/>
          <a:p>
            <a:r>
              <a:rPr lang="en-AU" b="1" baseline="0">
                <a:solidFill>
                  <a:srgbClr val="0000FF"/>
                </a:solidFill>
                <a:latin typeface="Calibri" pitchFamily="34" charset="0"/>
              </a:rPr>
              <a:t>Answer</a:t>
            </a:r>
            <a:r>
              <a:rPr lang="en-AU" baseline="0">
                <a:latin typeface="Calibri" pitchFamily="34" charset="0"/>
              </a:rPr>
              <a:t>: There are 18 </a:t>
            </a:r>
            <a:r>
              <a:rPr lang="en-AU" baseline="0">
                <a:latin typeface="Symbol" pitchFamily="18" charset="2"/>
              </a:rPr>
              <a:t>p</a:t>
            </a:r>
            <a:r>
              <a:rPr lang="en-AU" baseline="0">
                <a:latin typeface="Calibri" pitchFamily="34" charset="0"/>
              </a:rPr>
              <a:t>-electrons, so the transition is from </a:t>
            </a:r>
            <a:r>
              <a:rPr lang="en-AU" i="1" baseline="0">
                <a:latin typeface="Calibri" pitchFamily="34" charset="0"/>
              </a:rPr>
              <a:t>j</a:t>
            </a:r>
            <a:r>
              <a:rPr lang="en-AU" baseline="0">
                <a:latin typeface="Calibri" pitchFamily="34" charset="0"/>
              </a:rPr>
              <a:t> = 4 to </a:t>
            </a:r>
            <a:r>
              <a:rPr lang="en-AU" i="1" baseline="0">
                <a:latin typeface="Calibri" pitchFamily="34" charset="0"/>
              </a:rPr>
              <a:t>j</a:t>
            </a:r>
            <a:r>
              <a:rPr lang="en-AU" baseline="0">
                <a:latin typeface="Calibri" pitchFamily="34" charset="0"/>
              </a:rPr>
              <a:t> = 5. (draw a picture)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8"/>
          <p:cNvPicPr>
            <a:picLocks noChangeAspect="1" noChangeArrowheads="1"/>
          </p:cNvPicPr>
          <p:nvPr/>
        </p:nvPicPr>
        <p:blipFill>
          <a:blip r:embed="rId3" cstate="print"/>
          <a:srcRect/>
          <a:stretch>
            <a:fillRect/>
          </a:stretch>
        </p:blipFill>
        <p:spPr bwMode="auto">
          <a:xfrm>
            <a:off x="5364163" y="981075"/>
            <a:ext cx="2543175" cy="2476500"/>
          </a:xfrm>
          <a:prstGeom prst="rect">
            <a:avLst/>
          </a:prstGeom>
          <a:noFill/>
          <a:ln w="9525">
            <a:noFill/>
            <a:miter lim="800000"/>
            <a:headEnd/>
            <a:tailEnd/>
          </a:ln>
        </p:spPr>
      </p:pic>
      <p:sp>
        <p:nvSpPr>
          <p:cNvPr id="13316" name="Rectangle 2"/>
          <p:cNvSpPr>
            <a:spLocks noGrp="1" noChangeArrowheads="1"/>
          </p:cNvSpPr>
          <p:nvPr>
            <p:ph type="title"/>
          </p:nvPr>
        </p:nvSpPr>
        <p:spPr>
          <a:noFill/>
        </p:spPr>
        <p:txBody>
          <a:bodyPr/>
          <a:lstStyle/>
          <a:p>
            <a:pPr eaLnBrk="1" hangingPunct="1"/>
            <a:r>
              <a:rPr lang="en-US" b="1" i="1" smtClean="0">
                <a:solidFill>
                  <a:schemeClr val="accent2"/>
                </a:solidFill>
                <a:latin typeface="Calibri" pitchFamily="34" charset="0"/>
              </a:rPr>
              <a:t>annulenes</a:t>
            </a:r>
          </a:p>
        </p:txBody>
      </p:sp>
      <p:sp>
        <p:nvSpPr>
          <p:cNvPr id="13317" name="Text Box 9"/>
          <p:cNvSpPr txBox="1">
            <a:spLocks noChangeArrowheads="1"/>
          </p:cNvSpPr>
          <p:nvPr/>
        </p:nvSpPr>
        <p:spPr bwMode="auto">
          <a:xfrm>
            <a:off x="7164388" y="3141663"/>
            <a:ext cx="1498600" cy="366712"/>
          </a:xfrm>
          <a:prstGeom prst="rect">
            <a:avLst/>
          </a:prstGeom>
          <a:noFill/>
          <a:ln w="9525">
            <a:noFill/>
            <a:miter lim="800000"/>
            <a:headEnd/>
            <a:tailEnd/>
          </a:ln>
        </p:spPr>
        <p:txBody>
          <a:bodyPr wrap="none">
            <a:spAutoFit/>
          </a:bodyPr>
          <a:lstStyle/>
          <a:p>
            <a:r>
              <a:rPr lang="en-AU" baseline="0">
                <a:latin typeface="Calibri" pitchFamily="34" charset="0"/>
              </a:rPr>
              <a:t>[18]-annulene</a:t>
            </a:r>
          </a:p>
        </p:txBody>
      </p:sp>
      <p:sp>
        <p:nvSpPr>
          <p:cNvPr id="13318" name="Text Box 10"/>
          <p:cNvSpPr txBox="1">
            <a:spLocks noChangeArrowheads="1"/>
          </p:cNvSpPr>
          <p:nvPr/>
        </p:nvSpPr>
        <p:spPr bwMode="auto">
          <a:xfrm>
            <a:off x="395288" y="1412875"/>
            <a:ext cx="4340225" cy="1220788"/>
          </a:xfrm>
          <a:prstGeom prst="rect">
            <a:avLst/>
          </a:prstGeom>
          <a:noFill/>
          <a:ln w="9525">
            <a:noFill/>
            <a:miter lim="800000"/>
            <a:headEnd/>
            <a:tailEnd/>
          </a:ln>
        </p:spPr>
        <p:txBody>
          <a:bodyPr>
            <a:spAutoFit/>
          </a:bodyPr>
          <a:lstStyle/>
          <a:p>
            <a:r>
              <a:rPr lang="en-AU" sz="2000" b="1" baseline="0">
                <a:solidFill>
                  <a:srgbClr val="0000FF"/>
                </a:solidFill>
                <a:latin typeface="Calibri" pitchFamily="34" charset="0"/>
              </a:rPr>
              <a:t>Question</a:t>
            </a:r>
            <a:r>
              <a:rPr lang="en-AU" baseline="0">
                <a:latin typeface="Calibri" pitchFamily="34" charset="0"/>
              </a:rPr>
              <a:t>: Predict the lowest energy at which [18]-annulene might absorb </a:t>
            </a:r>
            <a:r>
              <a:rPr lang="en-AU" u="sng" baseline="0">
                <a:latin typeface="Calibri" pitchFamily="34" charset="0"/>
              </a:rPr>
              <a:t>strongly</a:t>
            </a:r>
            <a:r>
              <a:rPr lang="en-AU" baseline="0">
                <a:latin typeface="Calibri" pitchFamily="34" charset="0"/>
              </a:rPr>
              <a:t>, given your smaller calculated value for </a:t>
            </a:r>
            <a:r>
              <a:rPr lang="en-AU" baseline="0">
                <a:latin typeface="Symbol" pitchFamily="18" charset="2"/>
              </a:rPr>
              <a:t>b</a:t>
            </a:r>
            <a:r>
              <a:rPr lang="en-AU" baseline="0">
                <a:latin typeface="Calibri" pitchFamily="34" charset="0"/>
              </a:rPr>
              <a:t> from benzene.</a:t>
            </a:r>
          </a:p>
        </p:txBody>
      </p:sp>
      <p:sp>
        <p:nvSpPr>
          <p:cNvPr id="13319" name="Text Box 11"/>
          <p:cNvSpPr txBox="1">
            <a:spLocks noChangeArrowheads="1"/>
          </p:cNvSpPr>
          <p:nvPr/>
        </p:nvSpPr>
        <p:spPr bwMode="auto">
          <a:xfrm>
            <a:off x="395288" y="2774950"/>
            <a:ext cx="4268787" cy="366713"/>
          </a:xfrm>
          <a:prstGeom prst="rect">
            <a:avLst/>
          </a:prstGeom>
          <a:noFill/>
          <a:ln w="9525">
            <a:noFill/>
            <a:miter lim="800000"/>
            <a:headEnd/>
            <a:tailEnd/>
          </a:ln>
        </p:spPr>
        <p:txBody>
          <a:bodyPr>
            <a:spAutoFit/>
          </a:bodyPr>
          <a:lstStyle/>
          <a:p>
            <a:r>
              <a:rPr lang="en-AU" b="1" baseline="0">
                <a:solidFill>
                  <a:srgbClr val="0000FF"/>
                </a:solidFill>
              </a:rPr>
              <a:t>Answer</a:t>
            </a:r>
            <a:r>
              <a:rPr lang="en-AU" baseline="0"/>
              <a:t>:</a:t>
            </a:r>
          </a:p>
        </p:txBody>
      </p:sp>
      <p:graphicFrame>
        <p:nvGraphicFramePr>
          <p:cNvPr id="13314" name="Object 13"/>
          <p:cNvGraphicFramePr>
            <a:graphicFrameLocks noChangeAspect="1"/>
          </p:cNvGraphicFramePr>
          <p:nvPr/>
        </p:nvGraphicFramePr>
        <p:xfrm>
          <a:off x="1187450" y="2630488"/>
          <a:ext cx="2952750" cy="3103562"/>
        </p:xfrm>
        <a:graphic>
          <a:graphicData uri="http://schemas.openxmlformats.org/presentationml/2006/ole">
            <mc:AlternateContent xmlns:mc="http://schemas.openxmlformats.org/markup-compatibility/2006">
              <mc:Choice xmlns:v="urn:schemas-microsoft-com:vml" Requires="v">
                <p:oleObj spid="_x0000_s13328" name="Equation" r:id="rId4" imgW="1688760" imgH="1777680" progId="Equation.3">
                  <p:embed/>
                </p:oleObj>
              </mc:Choice>
              <mc:Fallback>
                <p:oleObj name="Equation" r:id="rId4" imgW="1688760" imgH="1777680" progId="Equation.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2630488"/>
                        <a:ext cx="2952750"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Lst>
                    </p:spPr>
                  </p:pic>
                </p:oleObj>
              </mc:Fallback>
            </mc:AlternateContent>
          </a:graphicData>
        </a:graphic>
      </p:graphicFrame>
      <p:sp>
        <p:nvSpPr>
          <p:cNvPr id="13320" name="Text Box 14"/>
          <p:cNvSpPr txBox="1">
            <a:spLocks noChangeArrowheads="1"/>
          </p:cNvSpPr>
          <p:nvPr/>
        </p:nvSpPr>
        <p:spPr bwMode="auto">
          <a:xfrm>
            <a:off x="71438" y="5949950"/>
            <a:ext cx="4716462" cy="641350"/>
          </a:xfrm>
          <a:prstGeom prst="rect">
            <a:avLst/>
          </a:prstGeom>
          <a:noFill/>
          <a:ln w="9525">
            <a:noFill/>
            <a:miter lim="800000"/>
            <a:headEnd/>
            <a:tailEnd/>
          </a:ln>
        </p:spPr>
        <p:txBody>
          <a:bodyPr>
            <a:spAutoFit/>
          </a:bodyPr>
          <a:lstStyle/>
          <a:p>
            <a:r>
              <a:rPr lang="en-AU" baseline="0">
                <a:latin typeface="Calibri" pitchFamily="34" charset="0"/>
              </a:rPr>
              <a:t>This corresponds to 750 nm, or 13300 cm</a:t>
            </a:r>
            <a:r>
              <a:rPr lang="en-AU" baseline="30000">
                <a:latin typeface="Calibri" pitchFamily="34" charset="0"/>
              </a:rPr>
              <a:t>-1</a:t>
            </a:r>
            <a:r>
              <a:rPr lang="en-AU" baseline="0">
                <a:latin typeface="Calibri" pitchFamily="34" charset="0"/>
              </a:rPr>
              <a:t>,</a:t>
            </a:r>
          </a:p>
          <a:p>
            <a:r>
              <a:rPr lang="en-AU" baseline="0">
                <a:latin typeface="Calibri" pitchFamily="34" charset="0"/>
              </a:rPr>
              <a:t>which is a value supported by experiment.</a:t>
            </a:r>
          </a:p>
        </p:txBody>
      </p:sp>
      <p:pic>
        <p:nvPicPr>
          <p:cNvPr id="13321" name="Picture 16"/>
          <p:cNvPicPr>
            <a:picLocks noChangeAspect="1" noChangeArrowheads="1"/>
          </p:cNvPicPr>
          <p:nvPr/>
        </p:nvPicPr>
        <p:blipFill>
          <a:blip r:embed="rId6" cstate="print"/>
          <a:srcRect/>
          <a:stretch>
            <a:fillRect/>
          </a:stretch>
        </p:blipFill>
        <p:spPr bwMode="auto">
          <a:xfrm>
            <a:off x="4716463" y="3789363"/>
            <a:ext cx="4140200" cy="2768600"/>
          </a:xfrm>
          <a:prstGeom prst="rect">
            <a:avLst/>
          </a:prstGeom>
          <a:noFill/>
          <a:ln w="12700">
            <a:solidFill>
              <a:srgbClr val="000000"/>
            </a:solidFill>
            <a:miter lim="800000"/>
            <a:headEnd/>
            <a:tailEnd/>
          </a:ln>
        </p:spPr>
      </p:pic>
      <p:sp>
        <p:nvSpPr>
          <p:cNvPr id="13322" name="Line 17"/>
          <p:cNvSpPr>
            <a:spLocks noChangeShapeType="1"/>
          </p:cNvSpPr>
          <p:nvPr/>
        </p:nvSpPr>
        <p:spPr bwMode="auto">
          <a:xfrm flipH="1">
            <a:off x="7956550" y="4652963"/>
            <a:ext cx="144463" cy="647700"/>
          </a:xfrm>
          <a:prstGeom prst="line">
            <a:avLst/>
          </a:prstGeom>
          <a:noFill/>
          <a:ln w="76200">
            <a:solidFill>
              <a:srgbClr val="FF3300"/>
            </a:solidFill>
            <a:round/>
            <a:headEnd/>
            <a:tailEnd type="triangle" w="med" len="med"/>
          </a:ln>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68313" y="188640"/>
            <a:ext cx="8229600" cy="1143000"/>
          </a:xfrm>
        </p:spPr>
        <p:txBody>
          <a:bodyPr/>
          <a:lstStyle/>
          <a:p>
            <a:pPr eaLnBrk="1" hangingPunct="1"/>
            <a:r>
              <a:rPr lang="en-US" b="1" i="1" dirty="0" smtClean="0">
                <a:solidFill>
                  <a:schemeClr val="accent2"/>
                </a:solidFill>
                <a:latin typeface="Calibri" pitchFamily="34" charset="0"/>
              </a:rPr>
              <a:t>Learning outcomes</a:t>
            </a:r>
          </a:p>
        </p:txBody>
      </p:sp>
      <p:sp>
        <p:nvSpPr>
          <p:cNvPr id="20484" name="Text Box 65"/>
          <p:cNvSpPr txBox="1">
            <a:spLocks noChangeArrowheads="1"/>
          </p:cNvSpPr>
          <p:nvPr/>
        </p:nvSpPr>
        <p:spPr bwMode="auto">
          <a:xfrm>
            <a:off x="622300" y="1438275"/>
            <a:ext cx="263525" cy="366713"/>
          </a:xfrm>
          <a:prstGeom prst="rect">
            <a:avLst/>
          </a:prstGeom>
          <a:noFill/>
          <a:ln w="9525">
            <a:noFill/>
            <a:miter lim="800000"/>
            <a:headEnd/>
            <a:tailEnd/>
          </a:ln>
        </p:spPr>
        <p:txBody>
          <a:bodyPr wrap="none">
            <a:spAutoFit/>
          </a:bodyPr>
          <a:lstStyle/>
          <a:p>
            <a:pPr>
              <a:buFontTx/>
              <a:buChar char="•"/>
            </a:pPr>
            <a:endParaRPr lang="en-US" baseline="0"/>
          </a:p>
        </p:txBody>
      </p:sp>
      <p:sp>
        <p:nvSpPr>
          <p:cNvPr id="20485" name="Text Box 67"/>
          <p:cNvSpPr txBox="1">
            <a:spLocks noChangeArrowheads="1"/>
          </p:cNvSpPr>
          <p:nvPr/>
        </p:nvSpPr>
        <p:spPr bwMode="auto">
          <a:xfrm>
            <a:off x="250825" y="1485627"/>
            <a:ext cx="8720138" cy="2455863"/>
          </a:xfrm>
          <a:prstGeom prst="rect">
            <a:avLst/>
          </a:prstGeom>
          <a:noFill/>
          <a:ln w="9525">
            <a:noFill/>
            <a:miter lim="800000"/>
            <a:headEnd/>
            <a:tailEnd/>
          </a:ln>
        </p:spPr>
        <p:txBody>
          <a:bodyPr>
            <a:spAutoFit/>
          </a:bodyPr>
          <a:lstStyle/>
          <a:p>
            <a:pPr>
              <a:spcBef>
                <a:spcPct val="20000"/>
              </a:spcBef>
              <a:buFontTx/>
              <a:buChar char="•"/>
            </a:pPr>
            <a:r>
              <a:rPr lang="en-US" sz="2400" baseline="0">
                <a:latin typeface="Calibri" pitchFamily="34" charset="0"/>
              </a:rPr>
              <a:t> Recall and apply the 4</a:t>
            </a:r>
            <a:r>
              <a:rPr lang="en-US" sz="2400" i="1" baseline="0">
                <a:latin typeface="Calibri" pitchFamily="34" charset="0"/>
              </a:rPr>
              <a:t>n</a:t>
            </a:r>
            <a:r>
              <a:rPr lang="en-US" sz="2400" baseline="0">
                <a:latin typeface="Calibri" pitchFamily="34" charset="0"/>
              </a:rPr>
              <a:t>+2 rule for aromaticity</a:t>
            </a:r>
          </a:p>
          <a:p>
            <a:pPr>
              <a:spcBef>
                <a:spcPct val="20000"/>
              </a:spcBef>
              <a:buFontTx/>
              <a:buChar char="•"/>
            </a:pPr>
            <a:r>
              <a:rPr lang="en-US" sz="2400" baseline="0">
                <a:latin typeface="Calibri" pitchFamily="34" charset="0"/>
              </a:rPr>
              <a:t>Recognize and interpret the polygon mnemonic for the energy levels of a conjugated cyclic compound.</a:t>
            </a:r>
          </a:p>
          <a:p>
            <a:pPr>
              <a:spcBef>
                <a:spcPct val="20000"/>
              </a:spcBef>
              <a:buFontTx/>
              <a:buChar char="•"/>
            </a:pPr>
            <a:r>
              <a:rPr lang="en-US" sz="2400" baseline="0">
                <a:latin typeface="Calibri" pitchFamily="34" charset="0"/>
              </a:rPr>
              <a:t>Be able to apply molecular orbital theory as a model for the electronic structure of a conjugated ring molecule (given equation for E</a:t>
            </a:r>
            <a:r>
              <a:rPr lang="en-US" sz="2400" i="1">
                <a:latin typeface="Calibri" pitchFamily="34" charset="0"/>
              </a:rPr>
              <a:t>j</a:t>
            </a:r>
            <a:r>
              <a:rPr lang="en-US" sz="2400" baseline="0">
                <a:latin typeface="Calibri" pitchFamily="34" charset="0"/>
              </a:rPr>
              <a:t>).</a:t>
            </a:r>
          </a:p>
        </p:txBody>
      </p:sp>
    </p:spTree>
    <p:extLst>
      <p:ext uri="{BB962C8B-B14F-4D97-AF65-F5344CB8AC3E}">
        <p14:creationId xmlns:p14="http://schemas.microsoft.com/office/powerpoint/2010/main" val="11325155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116632"/>
            <a:ext cx="8229600" cy="1143000"/>
          </a:xfrm>
        </p:spPr>
        <p:txBody>
          <a:bodyPr/>
          <a:lstStyle/>
          <a:p>
            <a:pPr eaLnBrk="1" hangingPunct="1"/>
            <a:r>
              <a:rPr lang="en-US" b="1" i="1" dirty="0">
                <a:solidFill>
                  <a:schemeClr val="accent2"/>
                </a:solidFill>
                <a:latin typeface="Calibri" charset="0"/>
              </a:rPr>
              <a:t>Learning outcomes from Lecture </a:t>
            </a:r>
            <a:r>
              <a:rPr lang="en-US" b="1" i="1" dirty="0" smtClean="0">
                <a:solidFill>
                  <a:schemeClr val="accent2"/>
                </a:solidFill>
                <a:latin typeface="Calibri" charset="0"/>
              </a:rPr>
              <a:t>3</a:t>
            </a:r>
            <a:endParaRPr lang="en-US" b="1" i="1" dirty="0" smtClean="0">
              <a:solidFill>
                <a:schemeClr val="accent2"/>
              </a:solidFill>
              <a:latin typeface="Calibri" pitchFamily="34" charset="0"/>
            </a:endParaRPr>
          </a:p>
        </p:txBody>
      </p:sp>
      <p:sp>
        <p:nvSpPr>
          <p:cNvPr id="20484" name="Text Box 65"/>
          <p:cNvSpPr txBox="1">
            <a:spLocks noChangeArrowheads="1"/>
          </p:cNvSpPr>
          <p:nvPr/>
        </p:nvSpPr>
        <p:spPr bwMode="auto">
          <a:xfrm>
            <a:off x="622300" y="1438275"/>
            <a:ext cx="263525" cy="366713"/>
          </a:xfrm>
          <a:prstGeom prst="rect">
            <a:avLst/>
          </a:prstGeom>
          <a:noFill/>
          <a:ln w="9525">
            <a:noFill/>
            <a:miter lim="800000"/>
            <a:headEnd/>
            <a:tailEnd/>
          </a:ln>
        </p:spPr>
        <p:txBody>
          <a:bodyPr wrap="none">
            <a:spAutoFit/>
          </a:bodyPr>
          <a:lstStyle/>
          <a:p>
            <a:pPr>
              <a:buFontTx/>
              <a:buChar char="•"/>
            </a:pPr>
            <a:endParaRPr lang="en-US" baseline="0"/>
          </a:p>
        </p:txBody>
      </p:sp>
      <p:sp>
        <p:nvSpPr>
          <p:cNvPr id="20485" name="Text Box 67"/>
          <p:cNvSpPr txBox="1">
            <a:spLocks noChangeArrowheads="1"/>
          </p:cNvSpPr>
          <p:nvPr/>
        </p:nvSpPr>
        <p:spPr bwMode="auto">
          <a:xfrm>
            <a:off x="239712" y="1413619"/>
            <a:ext cx="8720138" cy="2825389"/>
          </a:xfrm>
          <a:prstGeom prst="rect">
            <a:avLst/>
          </a:prstGeom>
          <a:noFill/>
          <a:ln w="9525">
            <a:noFill/>
            <a:miter lim="800000"/>
            <a:headEnd/>
            <a:tailEnd/>
          </a:ln>
        </p:spPr>
        <p:txBody>
          <a:bodyPr>
            <a:spAutoFit/>
          </a:bodyPr>
          <a:lstStyle/>
          <a:p>
            <a:pPr marL="342900" lvl="0" indent="-342900">
              <a:spcBef>
                <a:spcPct val="20000"/>
              </a:spcBef>
              <a:buFontTx/>
              <a:buChar char="•"/>
            </a:pPr>
            <a:r>
              <a:rPr lang="en-US" sz="2400" baseline="0" dirty="0">
                <a:latin typeface="Calibri" pitchFamily="34" charset="0"/>
              </a:rPr>
              <a:t> </a:t>
            </a:r>
            <a:r>
              <a:rPr lang="en-US" sz="2400" kern="0" baseline="0" dirty="0">
                <a:solidFill>
                  <a:srgbClr val="000000"/>
                </a:solidFill>
                <a:latin typeface="Calibri" pitchFamily="34" charset="0"/>
              </a:rPr>
              <a:t>Be able to explain why confining a particle on a ring leads to quantization of its energy levels</a:t>
            </a:r>
          </a:p>
          <a:p>
            <a:pPr marL="342900" lvl="0" indent="-342900">
              <a:spcBef>
                <a:spcPct val="20000"/>
              </a:spcBef>
              <a:buFontTx/>
              <a:buChar char="•"/>
            </a:pPr>
            <a:r>
              <a:rPr lang="en-US" sz="2400" kern="0" baseline="0" dirty="0">
                <a:solidFill>
                  <a:srgbClr val="000000"/>
                </a:solidFill>
                <a:latin typeface="Calibri" pitchFamily="34" charset="0"/>
              </a:rPr>
              <a:t> Be able to explain why the lowest energy of the particle on a ring is zero</a:t>
            </a:r>
          </a:p>
          <a:p>
            <a:pPr marL="342900" lvl="0" indent="-342900">
              <a:spcBef>
                <a:spcPct val="20000"/>
              </a:spcBef>
              <a:buFontTx/>
              <a:buChar char="•"/>
            </a:pPr>
            <a:r>
              <a:rPr lang="en-US" sz="2400" kern="0" baseline="0" dirty="0">
                <a:solidFill>
                  <a:srgbClr val="000000"/>
                </a:solidFill>
                <a:latin typeface="Calibri" pitchFamily="34" charset="0"/>
              </a:rPr>
              <a:t> Be able to apply the particle on a ring approximation as a model for the electronic structure of a cyclic conjugated molecule (given equation for </a:t>
            </a:r>
            <a:r>
              <a:rPr lang="en-US" sz="2400" i="1" kern="0" baseline="0" dirty="0">
                <a:solidFill>
                  <a:srgbClr val="000000"/>
                </a:solidFill>
                <a:latin typeface="Calibri" pitchFamily="34" charset="0"/>
              </a:rPr>
              <a:t>E</a:t>
            </a:r>
            <a:r>
              <a:rPr lang="en-US" sz="2400" kern="0" dirty="0">
                <a:solidFill>
                  <a:srgbClr val="000000"/>
                </a:solidFill>
                <a:latin typeface="Calibri" pitchFamily="34" charset="0"/>
              </a:rPr>
              <a:t>n</a:t>
            </a:r>
            <a:r>
              <a:rPr lang="en-US" sz="2400" kern="0" baseline="0" dirty="0">
                <a:solidFill>
                  <a:srgbClr val="000000"/>
                </a:solidFill>
                <a:latin typeface="Calibri" pitchFamily="34" charset="0"/>
              </a:rPr>
              <a:t>).</a:t>
            </a:r>
          </a:p>
        </p:txBody>
      </p:sp>
      <p:sp>
        <p:nvSpPr>
          <p:cNvPr id="20486" name="Text Box 6"/>
          <p:cNvSpPr txBox="1">
            <a:spLocks noChangeArrowheads="1"/>
          </p:cNvSpPr>
          <p:nvPr/>
        </p:nvSpPr>
        <p:spPr bwMode="auto">
          <a:xfrm>
            <a:off x="251618" y="5085184"/>
            <a:ext cx="8640763" cy="1570038"/>
          </a:xfrm>
          <a:prstGeom prst="rect">
            <a:avLst/>
          </a:prstGeom>
          <a:noFill/>
          <a:ln w="9525">
            <a:noFill/>
            <a:miter lim="800000"/>
            <a:headEnd/>
            <a:tailEnd/>
          </a:ln>
        </p:spPr>
        <p:txBody>
          <a:bodyPr>
            <a:spAutoFit/>
          </a:bodyPr>
          <a:lstStyle/>
          <a:p>
            <a:pPr>
              <a:spcBef>
                <a:spcPct val="20000"/>
              </a:spcBef>
            </a:pPr>
            <a:r>
              <a:rPr lang="en-US" sz="2400" baseline="0" dirty="0">
                <a:solidFill>
                  <a:srgbClr val="000000"/>
                </a:solidFill>
                <a:latin typeface="Calibri" pitchFamily="34" charset="0"/>
              </a:rPr>
              <a:t>Be able to predict the number of </a:t>
            </a:r>
            <a:r>
              <a:rPr lang="el-GR" sz="2400" baseline="0" dirty="0">
                <a:solidFill>
                  <a:srgbClr val="000000"/>
                </a:solidFill>
                <a:latin typeface="Calibri" pitchFamily="34" charset="0"/>
              </a:rPr>
              <a:t>π</a:t>
            </a:r>
            <a:r>
              <a:rPr lang="en-US" sz="2400" baseline="0" dirty="0">
                <a:solidFill>
                  <a:srgbClr val="000000"/>
                </a:solidFill>
                <a:latin typeface="Calibri" pitchFamily="34" charset="0"/>
              </a:rPr>
              <a:t> electrons and the presence of conjugation in a ring containing carbon and/or heteroatoms such as nitrogen and oxygen. Be able to convert between energy and spectroscopic units (J, </a:t>
            </a:r>
            <a:r>
              <a:rPr lang="en-US" sz="2400" baseline="0" dirty="0" err="1">
                <a:solidFill>
                  <a:srgbClr val="000000"/>
                </a:solidFill>
                <a:latin typeface="Calibri" pitchFamily="34" charset="0"/>
              </a:rPr>
              <a:t>eV</a:t>
            </a:r>
            <a:r>
              <a:rPr lang="en-US" sz="2400" baseline="0" dirty="0">
                <a:solidFill>
                  <a:srgbClr val="000000"/>
                </a:solidFill>
                <a:latin typeface="Calibri" pitchFamily="34" charset="0"/>
              </a:rPr>
              <a:t>, Hz and nm)</a:t>
            </a:r>
          </a:p>
        </p:txBody>
      </p:sp>
      <p:sp>
        <p:nvSpPr>
          <p:cNvPr id="20487" name="Rectangle 2"/>
          <p:cNvSpPr>
            <a:spLocks noChangeArrowheads="1"/>
          </p:cNvSpPr>
          <p:nvPr/>
        </p:nvSpPr>
        <p:spPr bwMode="auto">
          <a:xfrm>
            <a:off x="519906" y="4005684"/>
            <a:ext cx="8229600" cy="1143000"/>
          </a:xfrm>
          <a:prstGeom prst="rect">
            <a:avLst/>
          </a:prstGeom>
          <a:noFill/>
          <a:ln w="9525">
            <a:noFill/>
            <a:miter lim="800000"/>
            <a:headEnd/>
            <a:tailEnd/>
          </a:ln>
        </p:spPr>
        <p:txBody>
          <a:bodyPr anchor="ctr"/>
          <a:lstStyle/>
          <a:p>
            <a:pPr algn="ctr"/>
            <a:r>
              <a:rPr lang="en-US" sz="4400" b="1" i="1" baseline="0">
                <a:solidFill>
                  <a:schemeClr val="accent2"/>
                </a:solidFill>
                <a:latin typeface="Calibri" pitchFamily="34" charset="0"/>
              </a:rPr>
              <a:t>Assumed knowledge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b="1" i="1" smtClean="0">
                <a:solidFill>
                  <a:schemeClr val="accent2"/>
                </a:solidFill>
                <a:latin typeface="Calibri" pitchFamily="34" charset="0"/>
              </a:rPr>
              <a:t>Next lecture</a:t>
            </a:r>
          </a:p>
        </p:txBody>
      </p:sp>
      <p:sp>
        <p:nvSpPr>
          <p:cNvPr id="27651" name="Rectangle 3"/>
          <p:cNvSpPr>
            <a:spLocks noGrp="1" noChangeArrowheads="1"/>
          </p:cNvSpPr>
          <p:nvPr>
            <p:ph type="body" idx="1"/>
          </p:nvPr>
        </p:nvSpPr>
        <p:spPr>
          <a:xfrm>
            <a:off x="457200" y="1600200"/>
            <a:ext cx="8229600" cy="828675"/>
          </a:xfrm>
        </p:spPr>
        <p:txBody>
          <a:bodyPr/>
          <a:lstStyle/>
          <a:p>
            <a:pPr eaLnBrk="1" hangingPunct="1"/>
            <a:r>
              <a:rPr lang="en-US" smtClean="0"/>
              <a:t>Vibrational spectroscopy: the simple harmonic oscillator</a:t>
            </a:r>
          </a:p>
        </p:txBody>
      </p:sp>
      <p:sp>
        <p:nvSpPr>
          <p:cNvPr id="6" name="Rectangle 2"/>
          <p:cNvSpPr txBox="1">
            <a:spLocks noChangeArrowheads="1"/>
          </p:cNvSpPr>
          <p:nvPr/>
        </p:nvSpPr>
        <p:spPr bwMode="auto">
          <a:xfrm>
            <a:off x="457200" y="3119438"/>
            <a:ext cx="8229600" cy="1143000"/>
          </a:xfrm>
          <a:prstGeom prst="rect">
            <a:avLst/>
          </a:prstGeom>
          <a:noFill/>
          <a:ln w="9525">
            <a:noFill/>
            <a:miter lim="800000"/>
            <a:headEnd/>
            <a:tailEnd/>
          </a:ln>
          <a:effectLst/>
        </p:spPr>
        <p:txBody>
          <a:bodyPr anchor="ctr"/>
          <a:lstStyle/>
          <a:p>
            <a:pPr algn="ctr">
              <a:defRPr/>
            </a:pPr>
            <a:r>
              <a:rPr lang="en-US" sz="4400" b="1" i="1" kern="0" baseline="0" dirty="0">
                <a:solidFill>
                  <a:schemeClr val="accent2"/>
                </a:solidFill>
                <a:latin typeface="Calibri" pitchFamily="34" charset="0"/>
                <a:ea typeface="+mj-ea"/>
                <a:cs typeface="+mj-cs"/>
              </a:rPr>
              <a:t>Week 10 tutorials</a:t>
            </a:r>
          </a:p>
        </p:txBody>
      </p:sp>
      <p:sp>
        <p:nvSpPr>
          <p:cNvPr id="7" name="Rectangle 3"/>
          <p:cNvSpPr txBox="1">
            <a:spLocks noChangeArrowheads="1"/>
          </p:cNvSpPr>
          <p:nvPr/>
        </p:nvSpPr>
        <p:spPr bwMode="auto">
          <a:xfrm>
            <a:off x="457200" y="4445000"/>
            <a:ext cx="8229600" cy="2047875"/>
          </a:xfrm>
          <a:prstGeom prst="rect">
            <a:avLst/>
          </a:prstGeom>
          <a:noFill/>
          <a:ln w="9525">
            <a:noFill/>
            <a:miter lim="800000"/>
            <a:headEnd/>
            <a:tailEnd/>
          </a:ln>
          <a:effectLst/>
        </p:spPr>
        <p:txBody>
          <a:bodyPr/>
          <a:lstStyle/>
          <a:p>
            <a:pPr marL="342900" lvl="0" indent="-342900">
              <a:spcBef>
                <a:spcPct val="20000"/>
              </a:spcBef>
              <a:buFontTx/>
              <a:buChar char="•"/>
              <a:defRPr/>
            </a:pPr>
            <a:r>
              <a:rPr lang="en-US" sz="3200" kern="0" baseline="0" dirty="0">
                <a:solidFill>
                  <a:srgbClr val="000000"/>
                </a:solidFill>
              </a:rPr>
              <a:t>Schr</a:t>
            </a:r>
            <a:r>
              <a:rPr lang="en-US" sz="3200" baseline="0" dirty="0">
                <a:solidFill>
                  <a:srgbClr val="000000"/>
                </a:solidFill>
                <a:ea typeface="Lucida Grande"/>
                <a:cs typeface="Lucida Grande"/>
              </a:rPr>
              <a:t>öd</a:t>
            </a:r>
            <a:r>
              <a:rPr lang="en-US" sz="3200" kern="0" baseline="0" dirty="0">
                <a:solidFill>
                  <a:srgbClr val="000000"/>
                </a:solidFill>
              </a:rPr>
              <a:t>inger equation and molecular orbitals for diatomic </a:t>
            </a:r>
            <a:r>
              <a:rPr lang="en-US" sz="3200" kern="0" baseline="0" dirty="0" smtClean="0">
                <a:solidFill>
                  <a:srgbClr val="000000"/>
                </a:solidFill>
              </a:rPr>
              <a:t>molecules</a:t>
            </a:r>
            <a:endParaRPr lang="en-US" sz="3200" kern="0" baseline="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i="1" smtClean="0">
                <a:solidFill>
                  <a:schemeClr val="accent2"/>
                </a:solidFill>
                <a:latin typeface="Calibri" pitchFamily="34" charset="0"/>
              </a:rPr>
              <a:t>Practice Questions</a:t>
            </a:r>
          </a:p>
        </p:txBody>
      </p:sp>
      <p:sp>
        <p:nvSpPr>
          <p:cNvPr id="28675" name="Rectangle 3"/>
          <p:cNvSpPr>
            <a:spLocks noGrp="1" noChangeArrowheads="1"/>
          </p:cNvSpPr>
          <p:nvPr>
            <p:ph type="body" idx="1"/>
          </p:nvPr>
        </p:nvSpPr>
        <p:spPr>
          <a:xfrm>
            <a:off x="328613" y="1317625"/>
            <a:ext cx="8815387" cy="3254375"/>
          </a:xfrm>
        </p:spPr>
        <p:txBody>
          <a:bodyPr/>
          <a:lstStyle/>
          <a:p>
            <a:pPr marL="457200" indent="-457200" eaLnBrk="1" hangingPunct="1">
              <a:buFontTx/>
              <a:buAutoNum type="arabicPeriod"/>
            </a:pPr>
            <a:r>
              <a:rPr lang="en-US" sz="2000" smtClean="0"/>
              <a:t>Benzene absorbs at 260 nm, corresponding to the HOMO – LUMO transition.</a:t>
            </a:r>
          </a:p>
          <a:p>
            <a:pPr marL="457200" indent="-457200" eaLnBrk="1" hangingPunct="1">
              <a:buFontTx/>
              <a:buNone/>
            </a:pPr>
            <a:endParaRPr lang="en-US" sz="2000" baseline="30000" smtClean="0"/>
          </a:p>
          <a:p>
            <a:pPr marL="971550" lvl="1" indent="-514350" eaLnBrk="1" hangingPunct="1">
              <a:buFontTx/>
              <a:buAutoNum type="alphaLcParenBoth"/>
            </a:pPr>
            <a:r>
              <a:rPr lang="en-US" sz="2000" smtClean="0"/>
              <a:t>What is the spectroscopic value of </a:t>
            </a:r>
            <a:r>
              <a:rPr lang="el-GR" sz="2000" smtClean="0"/>
              <a:t>β</a:t>
            </a:r>
            <a:r>
              <a:rPr lang="en-US" sz="2000" smtClean="0"/>
              <a:t> in eV and Joules.</a:t>
            </a:r>
          </a:p>
          <a:p>
            <a:pPr marL="971550" lvl="1" indent="-514350" eaLnBrk="1" hangingPunct="1">
              <a:buFontTx/>
              <a:buAutoNum type="alphaLcParenBoth"/>
            </a:pPr>
            <a:r>
              <a:rPr lang="en-US" sz="2000" smtClean="0"/>
              <a:t>Calculate the total energy of the </a:t>
            </a:r>
            <a:r>
              <a:rPr lang="el-GR" sz="2000" smtClean="0"/>
              <a:t>π</a:t>
            </a:r>
            <a:r>
              <a:rPr lang="en-US" sz="2000" smtClean="0"/>
              <a:t> electrons in benzene using this value</a:t>
            </a:r>
          </a:p>
          <a:p>
            <a:pPr marL="971550" lvl="1" indent="-514350" eaLnBrk="1" hangingPunct="1">
              <a:buFontTx/>
              <a:buAutoNum type="alphaLcParenBoth"/>
            </a:pPr>
            <a:r>
              <a:rPr lang="en-US" sz="2000" smtClean="0"/>
              <a:t>An isolated C=C </a:t>
            </a:r>
            <a:r>
              <a:rPr lang="el-GR" sz="2000" smtClean="0"/>
              <a:t>π</a:t>
            </a:r>
            <a:r>
              <a:rPr lang="en-US" sz="2000" smtClean="0"/>
              <a:t> bond has energy </a:t>
            </a:r>
            <a:r>
              <a:rPr lang="el-GR" sz="2000" smtClean="0"/>
              <a:t>σ</a:t>
            </a:r>
            <a:r>
              <a:rPr lang="en-US" sz="2000" smtClean="0"/>
              <a:t> + </a:t>
            </a:r>
            <a:r>
              <a:rPr lang="el-GR" sz="2000" smtClean="0"/>
              <a:t>β</a:t>
            </a:r>
            <a:r>
              <a:rPr lang="en-US" sz="2000" smtClean="0"/>
              <a:t>. What is the total energy of the </a:t>
            </a:r>
            <a:r>
              <a:rPr lang="el-GR" sz="2000" smtClean="0"/>
              <a:t>π</a:t>
            </a:r>
            <a:r>
              <a:rPr lang="en-US" sz="2000" smtClean="0"/>
              <a:t> electrons in three C=C bonds</a:t>
            </a:r>
          </a:p>
          <a:p>
            <a:pPr marL="971550" lvl="1" indent="-514350" eaLnBrk="1" hangingPunct="1">
              <a:buFontTx/>
              <a:buAutoNum type="alphaLcParenBoth"/>
            </a:pPr>
            <a:r>
              <a:rPr lang="en-US" sz="2000" smtClean="0"/>
              <a:t>Using your answer to (b) and (c), what is the aromatization energy?</a:t>
            </a:r>
          </a:p>
          <a:p>
            <a:pPr marL="457200" indent="-457200" eaLnBrk="1" hangingPunct="1">
              <a:buFontTx/>
              <a:buAutoNum type="arabicPeriod" startAt="2"/>
            </a:pPr>
            <a:endParaRPr lang="en-US" sz="2000" smtClean="0"/>
          </a:p>
          <a:p>
            <a:pPr marL="457200" indent="-457200" eaLnBrk="1" hangingPunct="1">
              <a:buFontTx/>
              <a:buAutoNum type="arabicPeriod" startAt="2"/>
            </a:pPr>
            <a:r>
              <a:rPr lang="en-US" sz="2000" smtClean="0"/>
              <a:t>Draw a circle and inscribe an equilateral triangle inside such that one vertex lies at the 6 o’clock position. The points at which the two figures touch are the </a:t>
            </a:r>
            <a:r>
              <a:rPr lang="el-GR" sz="2000" smtClean="0"/>
              <a:t>π</a:t>
            </a:r>
            <a:r>
              <a:rPr lang="en-US" sz="2000" smtClean="0"/>
              <a:t> energy levels.</a:t>
            </a:r>
          </a:p>
          <a:p>
            <a:pPr marL="457200" indent="-457200" eaLnBrk="1" hangingPunct="1">
              <a:buFontTx/>
              <a:buAutoNum type="arabicPeriod" startAt="2"/>
            </a:pPr>
            <a:endParaRPr lang="en-US" sz="2000" smtClean="0"/>
          </a:p>
          <a:p>
            <a:pPr marL="457200" indent="-457200" eaLnBrk="1" hangingPunct="1">
              <a:buFontTx/>
              <a:buAutoNum type="arabicPeriod" startAt="2"/>
            </a:pPr>
            <a:r>
              <a:rPr lang="en-US" sz="2000" smtClean="0"/>
              <a:t>Repeat for 4, 5 and 6 membered rings.</a:t>
            </a:r>
          </a:p>
          <a:p>
            <a:pPr marL="457200" indent="-457200" eaLnBrk="1" hangingPunct="1">
              <a:buFontTx/>
              <a:buAutoNum type="arabicPeriod" startAt="2"/>
            </a:pPr>
            <a:endParaRPr lang="en-US" sz="2000" smtClean="0"/>
          </a:p>
          <a:p>
            <a:pPr marL="457200" indent="-457200" eaLnBrk="1" hangingPunct="1">
              <a:buFontTx/>
              <a:buAutoNum type="arabicPeriod" startAt="2"/>
            </a:pPr>
            <a:endParaRPr lang="en-US" sz="2000" smtClean="0"/>
          </a:p>
          <a:p>
            <a:pPr marL="457200" indent="-457200" eaLnBrk="1" hangingPunct="1">
              <a:buFontTx/>
              <a:buAutoNum type="arabicPeriod" startAt="2"/>
            </a:pPr>
            <a:endParaRPr lang="en-US" sz="2000" smtClean="0"/>
          </a:p>
          <a:p>
            <a:pPr marL="457200" indent="-457200" eaLnBrk="1" hangingPunct="1">
              <a:buFontTx/>
              <a:buNone/>
            </a:pPr>
            <a:r>
              <a:rPr lang="en-US" sz="2000" smtClean="0"/>
              <a:t> </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2"/>
          <p:cNvSpPr>
            <a:spLocks noChangeArrowheads="1"/>
          </p:cNvSpPr>
          <p:nvPr/>
        </p:nvSpPr>
        <p:spPr bwMode="auto">
          <a:xfrm>
            <a:off x="2916238" y="3429000"/>
            <a:ext cx="503237" cy="503238"/>
          </a:xfrm>
          <a:prstGeom prst="ellipse">
            <a:avLst/>
          </a:prstGeom>
          <a:gradFill rotWithShape="1">
            <a:gsLst>
              <a:gs pos="0">
                <a:srgbClr val="FFFFFF"/>
              </a:gs>
              <a:gs pos="100000">
                <a:srgbClr val="0000FF"/>
              </a:gs>
            </a:gsLst>
            <a:lin ang="18900000" scaled="1"/>
          </a:gradFill>
          <a:ln w="9525">
            <a:solidFill>
              <a:schemeClr val="tx1"/>
            </a:solidFill>
            <a:round/>
            <a:headEnd/>
            <a:tailEnd/>
          </a:ln>
        </p:spPr>
        <p:txBody>
          <a:bodyPr wrap="none" anchor="ctr"/>
          <a:lstStyle/>
          <a:p>
            <a:endParaRPr lang="en-US"/>
          </a:p>
        </p:txBody>
      </p:sp>
      <p:sp>
        <p:nvSpPr>
          <p:cNvPr id="29699" name="Oval 3"/>
          <p:cNvSpPr>
            <a:spLocks noChangeArrowheads="1"/>
          </p:cNvSpPr>
          <p:nvPr/>
        </p:nvSpPr>
        <p:spPr bwMode="auto">
          <a:xfrm>
            <a:off x="5724525" y="3429000"/>
            <a:ext cx="503238" cy="503238"/>
          </a:xfrm>
          <a:prstGeom prst="ellipse">
            <a:avLst/>
          </a:prstGeom>
          <a:gradFill rotWithShape="1">
            <a:gsLst>
              <a:gs pos="0">
                <a:srgbClr val="FFFFFF"/>
              </a:gs>
              <a:gs pos="100000">
                <a:srgbClr val="0000FF"/>
              </a:gs>
            </a:gsLst>
            <a:lin ang="18900000" scaled="1"/>
          </a:gradFill>
          <a:ln w="9525">
            <a:solidFill>
              <a:schemeClr val="tx1"/>
            </a:solidFill>
            <a:round/>
            <a:headEnd/>
            <a:tailEnd/>
          </a:ln>
        </p:spPr>
        <p:txBody>
          <a:bodyPr wrap="none" anchor="ctr"/>
          <a:lstStyle/>
          <a:p>
            <a:endParaRPr lang="en-US"/>
          </a:p>
        </p:txBody>
      </p:sp>
      <p:sp>
        <p:nvSpPr>
          <p:cNvPr id="29700" name="Rectangle 4"/>
          <p:cNvSpPr>
            <a:spLocks noGrp="1" noChangeArrowheads="1"/>
          </p:cNvSpPr>
          <p:nvPr>
            <p:ph type="title"/>
          </p:nvPr>
        </p:nvSpPr>
        <p:spPr/>
        <p:txBody>
          <a:bodyPr/>
          <a:lstStyle/>
          <a:p>
            <a:pPr eaLnBrk="1" hangingPunct="1"/>
            <a:r>
              <a:rPr lang="en-US" b="1" i="1" smtClean="0">
                <a:solidFill>
                  <a:schemeClr val="accent2"/>
                </a:solidFill>
                <a:latin typeface="Calibri" pitchFamily="34" charset="0"/>
              </a:rPr>
              <a:t>Appendix</a:t>
            </a:r>
          </a:p>
        </p:txBody>
      </p:sp>
      <p:sp>
        <p:nvSpPr>
          <p:cNvPr id="29701" name="Text Box 5"/>
          <p:cNvSpPr txBox="1">
            <a:spLocks noChangeArrowheads="1"/>
          </p:cNvSpPr>
          <p:nvPr/>
        </p:nvSpPr>
        <p:spPr bwMode="auto">
          <a:xfrm>
            <a:off x="755650" y="5229225"/>
            <a:ext cx="7867650" cy="366713"/>
          </a:xfrm>
          <a:prstGeom prst="rect">
            <a:avLst/>
          </a:prstGeom>
          <a:noFill/>
          <a:ln w="9525">
            <a:noFill/>
            <a:miter lim="800000"/>
            <a:headEnd/>
            <a:tailEnd/>
          </a:ln>
        </p:spPr>
        <p:txBody>
          <a:bodyPr wrap="none">
            <a:spAutoFit/>
          </a:bodyPr>
          <a:lstStyle/>
          <a:p>
            <a:r>
              <a:rPr lang="en-US" baseline="0">
                <a:latin typeface="Calibri" pitchFamily="34" charset="0"/>
              </a:rPr>
              <a:t>The following is a derivation of the energy formula for molecular orbitals on a ring.</a:t>
            </a:r>
          </a:p>
        </p:txBody>
      </p:sp>
      <p:grpSp>
        <p:nvGrpSpPr>
          <p:cNvPr id="29702" name="Group 6"/>
          <p:cNvGrpSpPr>
            <a:grpSpLocks/>
          </p:cNvGrpSpPr>
          <p:nvPr/>
        </p:nvGrpSpPr>
        <p:grpSpPr bwMode="auto">
          <a:xfrm>
            <a:off x="3635375" y="2349500"/>
            <a:ext cx="503238" cy="1008063"/>
            <a:chOff x="2744" y="2386"/>
            <a:chExt cx="317" cy="635"/>
          </a:xfrm>
        </p:grpSpPr>
        <p:sp>
          <p:nvSpPr>
            <p:cNvPr id="29715" name="Oval 7"/>
            <p:cNvSpPr>
              <a:spLocks noChangeArrowheads="1"/>
            </p:cNvSpPr>
            <p:nvPr/>
          </p:nvSpPr>
          <p:spPr bwMode="auto">
            <a:xfrm>
              <a:off x="2744" y="2386"/>
              <a:ext cx="317" cy="317"/>
            </a:xfrm>
            <a:prstGeom prst="ellipse">
              <a:avLst/>
            </a:prstGeom>
            <a:gradFill rotWithShape="1">
              <a:gsLst>
                <a:gs pos="0">
                  <a:schemeClr val="bg1"/>
                </a:gs>
                <a:gs pos="100000">
                  <a:srgbClr val="FF3300"/>
                </a:gs>
              </a:gsLst>
              <a:lin ang="18900000" scaled="1"/>
            </a:gradFill>
            <a:ln w="9525">
              <a:solidFill>
                <a:schemeClr val="tx1"/>
              </a:solidFill>
              <a:round/>
              <a:headEnd/>
              <a:tailEnd/>
            </a:ln>
          </p:spPr>
          <p:txBody>
            <a:bodyPr wrap="none" anchor="ctr"/>
            <a:lstStyle/>
            <a:p>
              <a:endParaRPr lang="en-US"/>
            </a:p>
          </p:txBody>
        </p:sp>
        <p:sp>
          <p:nvSpPr>
            <p:cNvPr id="29716" name="Oval 8"/>
            <p:cNvSpPr>
              <a:spLocks noChangeArrowheads="1"/>
            </p:cNvSpPr>
            <p:nvPr/>
          </p:nvSpPr>
          <p:spPr bwMode="auto">
            <a:xfrm>
              <a:off x="2744" y="2704"/>
              <a:ext cx="317" cy="317"/>
            </a:xfrm>
            <a:prstGeom prst="ellipse">
              <a:avLst/>
            </a:prstGeom>
            <a:gradFill rotWithShape="1">
              <a:gsLst>
                <a:gs pos="0">
                  <a:srgbClr val="FFFFFF"/>
                </a:gs>
                <a:gs pos="100000">
                  <a:srgbClr val="0000FF"/>
                </a:gs>
              </a:gsLst>
              <a:lin ang="18900000" scaled="1"/>
            </a:gradFill>
            <a:ln w="9525">
              <a:solidFill>
                <a:schemeClr val="tx1"/>
              </a:solidFill>
              <a:round/>
              <a:headEnd/>
              <a:tailEnd/>
            </a:ln>
          </p:spPr>
          <p:txBody>
            <a:bodyPr wrap="none" anchor="ctr"/>
            <a:lstStyle/>
            <a:p>
              <a:endParaRPr lang="en-US"/>
            </a:p>
          </p:txBody>
        </p:sp>
      </p:grpSp>
      <p:grpSp>
        <p:nvGrpSpPr>
          <p:cNvPr id="29703" name="Group 9"/>
          <p:cNvGrpSpPr>
            <a:grpSpLocks/>
          </p:cNvGrpSpPr>
          <p:nvPr/>
        </p:nvGrpSpPr>
        <p:grpSpPr bwMode="auto">
          <a:xfrm>
            <a:off x="5003800" y="2349500"/>
            <a:ext cx="503238" cy="1008063"/>
            <a:chOff x="2744" y="2386"/>
            <a:chExt cx="317" cy="635"/>
          </a:xfrm>
        </p:grpSpPr>
        <p:sp>
          <p:nvSpPr>
            <p:cNvPr id="29713" name="Oval 10"/>
            <p:cNvSpPr>
              <a:spLocks noChangeArrowheads="1"/>
            </p:cNvSpPr>
            <p:nvPr/>
          </p:nvSpPr>
          <p:spPr bwMode="auto">
            <a:xfrm>
              <a:off x="2744" y="2386"/>
              <a:ext cx="317" cy="317"/>
            </a:xfrm>
            <a:prstGeom prst="ellipse">
              <a:avLst/>
            </a:prstGeom>
            <a:gradFill rotWithShape="1">
              <a:gsLst>
                <a:gs pos="0">
                  <a:schemeClr val="bg1"/>
                </a:gs>
                <a:gs pos="100000">
                  <a:srgbClr val="FF3300"/>
                </a:gs>
              </a:gsLst>
              <a:lin ang="18900000" scaled="1"/>
            </a:gradFill>
            <a:ln w="9525">
              <a:solidFill>
                <a:schemeClr val="tx1"/>
              </a:solidFill>
              <a:round/>
              <a:headEnd/>
              <a:tailEnd/>
            </a:ln>
          </p:spPr>
          <p:txBody>
            <a:bodyPr wrap="none" anchor="ctr"/>
            <a:lstStyle/>
            <a:p>
              <a:endParaRPr lang="en-US"/>
            </a:p>
          </p:txBody>
        </p:sp>
        <p:sp>
          <p:nvSpPr>
            <p:cNvPr id="29714" name="Oval 11"/>
            <p:cNvSpPr>
              <a:spLocks noChangeArrowheads="1"/>
            </p:cNvSpPr>
            <p:nvPr/>
          </p:nvSpPr>
          <p:spPr bwMode="auto">
            <a:xfrm>
              <a:off x="2744" y="2704"/>
              <a:ext cx="317" cy="317"/>
            </a:xfrm>
            <a:prstGeom prst="ellipse">
              <a:avLst/>
            </a:prstGeom>
            <a:gradFill rotWithShape="1">
              <a:gsLst>
                <a:gs pos="0">
                  <a:srgbClr val="FFFFFF"/>
                </a:gs>
                <a:gs pos="100000">
                  <a:srgbClr val="0000FF"/>
                </a:gs>
              </a:gsLst>
              <a:lin ang="18900000" scaled="1"/>
            </a:gradFill>
            <a:ln w="9525">
              <a:solidFill>
                <a:schemeClr val="tx1"/>
              </a:solidFill>
              <a:round/>
              <a:headEnd/>
              <a:tailEnd/>
            </a:ln>
          </p:spPr>
          <p:txBody>
            <a:bodyPr wrap="none" anchor="ctr"/>
            <a:lstStyle/>
            <a:p>
              <a:endParaRPr lang="en-US"/>
            </a:p>
          </p:txBody>
        </p:sp>
      </p:grpSp>
      <p:sp>
        <p:nvSpPr>
          <p:cNvPr id="29704" name="AutoShape 12"/>
          <p:cNvSpPr>
            <a:spLocks noChangeArrowheads="1"/>
          </p:cNvSpPr>
          <p:nvPr/>
        </p:nvSpPr>
        <p:spPr bwMode="auto">
          <a:xfrm>
            <a:off x="3203575" y="2852738"/>
            <a:ext cx="2736850" cy="1152525"/>
          </a:xfrm>
          <a:prstGeom prst="hexagon">
            <a:avLst>
              <a:gd name="adj" fmla="val 59366"/>
              <a:gd name="vf" fmla="val 115470"/>
            </a:avLst>
          </a:prstGeom>
          <a:solidFill>
            <a:schemeClr val="bg2">
              <a:alpha val="50195"/>
            </a:schemeClr>
          </a:solidFill>
          <a:ln w="9525">
            <a:solidFill>
              <a:schemeClr val="tx1"/>
            </a:solidFill>
            <a:miter lim="800000"/>
            <a:headEnd/>
            <a:tailEnd/>
          </a:ln>
        </p:spPr>
        <p:txBody>
          <a:bodyPr wrap="none" anchor="ctr"/>
          <a:lstStyle/>
          <a:p>
            <a:endParaRPr lang="en-US"/>
          </a:p>
        </p:txBody>
      </p:sp>
      <p:sp>
        <p:nvSpPr>
          <p:cNvPr id="29705" name="Oval 13"/>
          <p:cNvSpPr>
            <a:spLocks noChangeArrowheads="1"/>
          </p:cNvSpPr>
          <p:nvPr/>
        </p:nvSpPr>
        <p:spPr bwMode="auto">
          <a:xfrm>
            <a:off x="2916238" y="2924175"/>
            <a:ext cx="503237" cy="503238"/>
          </a:xfrm>
          <a:prstGeom prst="ellipse">
            <a:avLst/>
          </a:prstGeom>
          <a:gradFill rotWithShape="1">
            <a:gsLst>
              <a:gs pos="0">
                <a:schemeClr val="bg1"/>
              </a:gs>
              <a:gs pos="100000">
                <a:srgbClr val="FF3300"/>
              </a:gs>
            </a:gsLst>
            <a:lin ang="18900000" scaled="1"/>
          </a:gradFill>
          <a:ln w="9525">
            <a:solidFill>
              <a:schemeClr val="tx1"/>
            </a:solidFill>
            <a:round/>
            <a:headEnd/>
            <a:tailEnd/>
          </a:ln>
        </p:spPr>
        <p:txBody>
          <a:bodyPr wrap="none" anchor="ctr"/>
          <a:lstStyle/>
          <a:p>
            <a:endParaRPr lang="en-US"/>
          </a:p>
        </p:txBody>
      </p:sp>
      <p:grpSp>
        <p:nvGrpSpPr>
          <p:cNvPr id="29706" name="Group 14"/>
          <p:cNvGrpSpPr>
            <a:grpSpLocks/>
          </p:cNvGrpSpPr>
          <p:nvPr/>
        </p:nvGrpSpPr>
        <p:grpSpPr bwMode="auto">
          <a:xfrm>
            <a:off x="3635375" y="3500438"/>
            <a:ext cx="503238" cy="1008062"/>
            <a:chOff x="2744" y="2386"/>
            <a:chExt cx="317" cy="635"/>
          </a:xfrm>
        </p:grpSpPr>
        <p:sp>
          <p:nvSpPr>
            <p:cNvPr id="29711" name="Oval 15"/>
            <p:cNvSpPr>
              <a:spLocks noChangeArrowheads="1"/>
            </p:cNvSpPr>
            <p:nvPr/>
          </p:nvSpPr>
          <p:spPr bwMode="auto">
            <a:xfrm>
              <a:off x="2744" y="2386"/>
              <a:ext cx="317" cy="317"/>
            </a:xfrm>
            <a:prstGeom prst="ellipse">
              <a:avLst/>
            </a:prstGeom>
            <a:gradFill rotWithShape="1">
              <a:gsLst>
                <a:gs pos="0">
                  <a:schemeClr val="bg1"/>
                </a:gs>
                <a:gs pos="100000">
                  <a:srgbClr val="FF3300"/>
                </a:gs>
              </a:gsLst>
              <a:lin ang="18900000" scaled="1"/>
            </a:gradFill>
            <a:ln w="9525">
              <a:solidFill>
                <a:schemeClr val="tx1"/>
              </a:solidFill>
              <a:round/>
              <a:headEnd/>
              <a:tailEnd/>
            </a:ln>
          </p:spPr>
          <p:txBody>
            <a:bodyPr wrap="none" anchor="ctr"/>
            <a:lstStyle/>
            <a:p>
              <a:endParaRPr lang="en-US"/>
            </a:p>
          </p:txBody>
        </p:sp>
        <p:sp>
          <p:nvSpPr>
            <p:cNvPr id="29712" name="Oval 16"/>
            <p:cNvSpPr>
              <a:spLocks noChangeArrowheads="1"/>
            </p:cNvSpPr>
            <p:nvPr/>
          </p:nvSpPr>
          <p:spPr bwMode="auto">
            <a:xfrm>
              <a:off x="2744" y="2704"/>
              <a:ext cx="317" cy="317"/>
            </a:xfrm>
            <a:prstGeom prst="ellipse">
              <a:avLst/>
            </a:prstGeom>
            <a:gradFill rotWithShape="1">
              <a:gsLst>
                <a:gs pos="0">
                  <a:srgbClr val="FFFFFF"/>
                </a:gs>
                <a:gs pos="100000">
                  <a:srgbClr val="0000FF"/>
                </a:gs>
              </a:gsLst>
              <a:lin ang="18900000" scaled="1"/>
            </a:gradFill>
            <a:ln w="9525">
              <a:solidFill>
                <a:schemeClr val="tx1"/>
              </a:solidFill>
              <a:round/>
              <a:headEnd/>
              <a:tailEnd/>
            </a:ln>
          </p:spPr>
          <p:txBody>
            <a:bodyPr wrap="none" anchor="ctr"/>
            <a:lstStyle/>
            <a:p>
              <a:endParaRPr lang="en-US"/>
            </a:p>
          </p:txBody>
        </p:sp>
      </p:grpSp>
      <p:grpSp>
        <p:nvGrpSpPr>
          <p:cNvPr id="29707" name="Group 17"/>
          <p:cNvGrpSpPr>
            <a:grpSpLocks/>
          </p:cNvGrpSpPr>
          <p:nvPr/>
        </p:nvGrpSpPr>
        <p:grpSpPr bwMode="auto">
          <a:xfrm>
            <a:off x="5003800" y="3500438"/>
            <a:ext cx="503238" cy="1008062"/>
            <a:chOff x="2744" y="2386"/>
            <a:chExt cx="317" cy="635"/>
          </a:xfrm>
        </p:grpSpPr>
        <p:sp>
          <p:nvSpPr>
            <p:cNvPr id="29709" name="Oval 18"/>
            <p:cNvSpPr>
              <a:spLocks noChangeArrowheads="1"/>
            </p:cNvSpPr>
            <p:nvPr/>
          </p:nvSpPr>
          <p:spPr bwMode="auto">
            <a:xfrm>
              <a:off x="2744" y="2386"/>
              <a:ext cx="317" cy="317"/>
            </a:xfrm>
            <a:prstGeom prst="ellipse">
              <a:avLst/>
            </a:prstGeom>
            <a:gradFill rotWithShape="1">
              <a:gsLst>
                <a:gs pos="0">
                  <a:schemeClr val="bg1"/>
                </a:gs>
                <a:gs pos="100000">
                  <a:srgbClr val="FF3300"/>
                </a:gs>
              </a:gsLst>
              <a:lin ang="18900000" scaled="1"/>
            </a:gradFill>
            <a:ln w="9525">
              <a:solidFill>
                <a:schemeClr val="tx1"/>
              </a:solidFill>
              <a:round/>
              <a:headEnd/>
              <a:tailEnd/>
            </a:ln>
          </p:spPr>
          <p:txBody>
            <a:bodyPr wrap="none" anchor="ctr"/>
            <a:lstStyle/>
            <a:p>
              <a:endParaRPr lang="en-US"/>
            </a:p>
          </p:txBody>
        </p:sp>
        <p:sp>
          <p:nvSpPr>
            <p:cNvPr id="29710" name="Oval 19"/>
            <p:cNvSpPr>
              <a:spLocks noChangeArrowheads="1"/>
            </p:cNvSpPr>
            <p:nvPr/>
          </p:nvSpPr>
          <p:spPr bwMode="auto">
            <a:xfrm>
              <a:off x="2744" y="2704"/>
              <a:ext cx="317" cy="317"/>
            </a:xfrm>
            <a:prstGeom prst="ellipse">
              <a:avLst/>
            </a:prstGeom>
            <a:gradFill rotWithShape="1">
              <a:gsLst>
                <a:gs pos="0">
                  <a:srgbClr val="FFFFFF"/>
                </a:gs>
                <a:gs pos="100000">
                  <a:srgbClr val="0000FF"/>
                </a:gs>
              </a:gsLst>
              <a:lin ang="18900000" scaled="1"/>
            </a:gradFill>
            <a:ln w="9525">
              <a:solidFill>
                <a:schemeClr val="tx1"/>
              </a:solidFill>
              <a:round/>
              <a:headEnd/>
              <a:tailEnd/>
            </a:ln>
          </p:spPr>
          <p:txBody>
            <a:bodyPr wrap="none" anchor="ctr"/>
            <a:lstStyle/>
            <a:p>
              <a:endParaRPr lang="en-US"/>
            </a:p>
          </p:txBody>
        </p:sp>
      </p:grpSp>
      <p:sp>
        <p:nvSpPr>
          <p:cNvPr id="29708" name="Oval 20"/>
          <p:cNvSpPr>
            <a:spLocks noChangeArrowheads="1"/>
          </p:cNvSpPr>
          <p:nvPr/>
        </p:nvSpPr>
        <p:spPr bwMode="auto">
          <a:xfrm>
            <a:off x="5724525" y="2924175"/>
            <a:ext cx="503238" cy="503238"/>
          </a:xfrm>
          <a:prstGeom prst="ellipse">
            <a:avLst/>
          </a:prstGeom>
          <a:gradFill rotWithShape="1">
            <a:gsLst>
              <a:gs pos="0">
                <a:schemeClr val="bg1"/>
              </a:gs>
              <a:gs pos="100000">
                <a:srgbClr val="FF3300"/>
              </a:gs>
            </a:gsLst>
            <a:lin ang="18900000" scaled="1"/>
          </a:gradFill>
          <a:ln w="9525">
            <a:solidFill>
              <a:schemeClr val="tx1"/>
            </a:solidFill>
            <a:round/>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Oval 2"/>
          <p:cNvSpPr>
            <a:spLocks noChangeArrowheads="1"/>
          </p:cNvSpPr>
          <p:nvPr/>
        </p:nvSpPr>
        <p:spPr bwMode="auto">
          <a:xfrm>
            <a:off x="539750" y="3502025"/>
            <a:ext cx="503238" cy="503238"/>
          </a:xfrm>
          <a:prstGeom prst="ellipse">
            <a:avLst/>
          </a:prstGeom>
          <a:gradFill rotWithShape="1">
            <a:gsLst>
              <a:gs pos="0">
                <a:srgbClr val="FFFFFF"/>
              </a:gs>
              <a:gs pos="100000">
                <a:srgbClr val="0000FF"/>
              </a:gs>
            </a:gsLst>
            <a:lin ang="18900000" scaled="1"/>
          </a:gradFill>
          <a:ln w="9525">
            <a:solidFill>
              <a:schemeClr val="tx1"/>
            </a:solidFill>
            <a:round/>
            <a:headEnd/>
            <a:tailEnd/>
          </a:ln>
        </p:spPr>
        <p:txBody>
          <a:bodyPr wrap="none" anchor="ctr"/>
          <a:lstStyle/>
          <a:p>
            <a:endParaRPr lang="en-US"/>
          </a:p>
        </p:txBody>
      </p:sp>
      <p:sp>
        <p:nvSpPr>
          <p:cNvPr id="15365" name="Oval 3"/>
          <p:cNvSpPr>
            <a:spLocks noChangeArrowheads="1"/>
          </p:cNvSpPr>
          <p:nvPr/>
        </p:nvSpPr>
        <p:spPr bwMode="auto">
          <a:xfrm>
            <a:off x="3348038" y="3502025"/>
            <a:ext cx="503237" cy="503238"/>
          </a:xfrm>
          <a:prstGeom prst="ellipse">
            <a:avLst/>
          </a:prstGeom>
          <a:gradFill rotWithShape="1">
            <a:gsLst>
              <a:gs pos="0">
                <a:srgbClr val="FFFFFF"/>
              </a:gs>
              <a:gs pos="100000">
                <a:srgbClr val="0000FF"/>
              </a:gs>
            </a:gsLst>
            <a:lin ang="18900000" scaled="1"/>
          </a:gradFill>
          <a:ln w="9525">
            <a:solidFill>
              <a:schemeClr val="tx1"/>
            </a:solidFill>
            <a:round/>
            <a:headEnd/>
            <a:tailEnd/>
          </a:ln>
        </p:spPr>
        <p:txBody>
          <a:bodyPr wrap="none" anchor="ctr"/>
          <a:lstStyle/>
          <a:p>
            <a:endParaRPr lang="en-US"/>
          </a:p>
        </p:txBody>
      </p:sp>
      <p:grpSp>
        <p:nvGrpSpPr>
          <p:cNvPr id="15366" name="Group 4"/>
          <p:cNvGrpSpPr>
            <a:grpSpLocks/>
          </p:cNvGrpSpPr>
          <p:nvPr/>
        </p:nvGrpSpPr>
        <p:grpSpPr bwMode="auto">
          <a:xfrm>
            <a:off x="1258888" y="2422525"/>
            <a:ext cx="503237" cy="1008063"/>
            <a:chOff x="2744" y="2386"/>
            <a:chExt cx="317" cy="635"/>
          </a:xfrm>
        </p:grpSpPr>
        <p:sp>
          <p:nvSpPr>
            <p:cNvPr id="15387" name="Oval 5"/>
            <p:cNvSpPr>
              <a:spLocks noChangeArrowheads="1"/>
            </p:cNvSpPr>
            <p:nvPr/>
          </p:nvSpPr>
          <p:spPr bwMode="auto">
            <a:xfrm>
              <a:off x="2744" y="2386"/>
              <a:ext cx="317" cy="317"/>
            </a:xfrm>
            <a:prstGeom prst="ellipse">
              <a:avLst/>
            </a:prstGeom>
            <a:gradFill rotWithShape="1">
              <a:gsLst>
                <a:gs pos="0">
                  <a:schemeClr val="bg1"/>
                </a:gs>
                <a:gs pos="100000">
                  <a:srgbClr val="FF3300"/>
                </a:gs>
              </a:gsLst>
              <a:lin ang="18900000" scaled="1"/>
            </a:gradFill>
            <a:ln w="9525">
              <a:solidFill>
                <a:schemeClr val="tx1"/>
              </a:solidFill>
              <a:round/>
              <a:headEnd/>
              <a:tailEnd/>
            </a:ln>
          </p:spPr>
          <p:txBody>
            <a:bodyPr wrap="none" anchor="ctr"/>
            <a:lstStyle/>
            <a:p>
              <a:endParaRPr lang="en-US"/>
            </a:p>
          </p:txBody>
        </p:sp>
        <p:sp>
          <p:nvSpPr>
            <p:cNvPr id="15388" name="Oval 6"/>
            <p:cNvSpPr>
              <a:spLocks noChangeArrowheads="1"/>
            </p:cNvSpPr>
            <p:nvPr/>
          </p:nvSpPr>
          <p:spPr bwMode="auto">
            <a:xfrm>
              <a:off x="2744" y="2704"/>
              <a:ext cx="317" cy="317"/>
            </a:xfrm>
            <a:prstGeom prst="ellipse">
              <a:avLst/>
            </a:prstGeom>
            <a:gradFill rotWithShape="1">
              <a:gsLst>
                <a:gs pos="0">
                  <a:srgbClr val="FFFFFF"/>
                </a:gs>
                <a:gs pos="100000">
                  <a:srgbClr val="0000FF"/>
                </a:gs>
              </a:gsLst>
              <a:lin ang="18900000" scaled="1"/>
            </a:gradFill>
            <a:ln w="9525">
              <a:solidFill>
                <a:schemeClr val="tx1"/>
              </a:solidFill>
              <a:round/>
              <a:headEnd/>
              <a:tailEnd/>
            </a:ln>
          </p:spPr>
          <p:txBody>
            <a:bodyPr wrap="none" anchor="ctr"/>
            <a:lstStyle/>
            <a:p>
              <a:endParaRPr lang="en-US"/>
            </a:p>
          </p:txBody>
        </p:sp>
      </p:grpSp>
      <p:grpSp>
        <p:nvGrpSpPr>
          <p:cNvPr id="15367" name="Group 7"/>
          <p:cNvGrpSpPr>
            <a:grpSpLocks/>
          </p:cNvGrpSpPr>
          <p:nvPr/>
        </p:nvGrpSpPr>
        <p:grpSpPr bwMode="auto">
          <a:xfrm>
            <a:off x="2627313" y="2422525"/>
            <a:ext cx="503237" cy="1008063"/>
            <a:chOff x="2744" y="2386"/>
            <a:chExt cx="317" cy="635"/>
          </a:xfrm>
        </p:grpSpPr>
        <p:sp>
          <p:nvSpPr>
            <p:cNvPr id="15385" name="Oval 8"/>
            <p:cNvSpPr>
              <a:spLocks noChangeArrowheads="1"/>
            </p:cNvSpPr>
            <p:nvPr/>
          </p:nvSpPr>
          <p:spPr bwMode="auto">
            <a:xfrm>
              <a:off x="2744" y="2386"/>
              <a:ext cx="317" cy="317"/>
            </a:xfrm>
            <a:prstGeom prst="ellipse">
              <a:avLst/>
            </a:prstGeom>
            <a:gradFill rotWithShape="1">
              <a:gsLst>
                <a:gs pos="0">
                  <a:schemeClr val="bg1"/>
                </a:gs>
                <a:gs pos="100000">
                  <a:srgbClr val="FF3300"/>
                </a:gs>
              </a:gsLst>
              <a:lin ang="18900000" scaled="1"/>
            </a:gradFill>
            <a:ln w="9525">
              <a:solidFill>
                <a:schemeClr val="tx1"/>
              </a:solidFill>
              <a:round/>
              <a:headEnd/>
              <a:tailEnd/>
            </a:ln>
          </p:spPr>
          <p:txBody>
            <a:bodyPr wrap="none" anchor="ctr"/>
            <a:lstStyle/>
            <a:p>
              <a:endParaRPr lang="en-US"/>
            </a:p>
          </p:txBody>
        </p:sp>
        <p:sp>
          <p:nvSpPr>
            <p:cNvPr id="15386" name="Oval 9"/>
            <p:cNvSpPr>
              <a:spLocks noChangeArrowheads="1"/>
            </p:cNvSpPr>
            <p:nvPr/>
          </p:nvSpPr>
          <p:spPr bwMode="auto">
            <a:xfrm>
              <a:off x="2744" y="2704"/>
              <a:ext cx="317" cy="317"/>
            </a:xfrm>
            <a:prstGeom prst="ellipse">
              <a:avLst/>
            </a:prstGeom>
            <a:gradFill rotWithShape="1">
              <a:gsLst>
                <a:gs pos="0">
                  <a:srgbClr val="FFFFFF"/>
                </a:gs>
                <a:gs pos="100000">
                  <a:srgbClr val="0000FF"/>
                </a:gs>
              </a:gsLst>
              <a:lin ang="18900000" scaled="1"/>
            </a:gradFill>
            <a:ln w="9525">
              <a:solidFill>
                <a:schemeClr val="tx1"/>
              </a:solidFill>
              <a:round/>
              <a:headEnd/>
              <a:tailEnd/>
            </a:ln>
          </p:spPr>
          <p:txBody>
            <a:bodyPr wrap="none" anchor="ctr"/>
            <a:lstStyle/>
            <a:p>
              <a:endParaRPr lang="en-US"/>
            </a:p>
          </p:txBody>
        </p:sp>
      </p:grpSp>
      <p:sp>
        <p:nvSpPr>
          <p:cNvPr id="15368" name="AutoShape 10"/>
          <p:cNvSpPr>
            <a:spLocks noChangeArrowheads="1"/>
          </p:cNvSpPr>
          <p:nvPr/>
        </p:nvSpPr>
        <p:spPr bwMode="auto">
          <a:xfrm>
            <a:off x="827088" y="2925763"/>
            <a:ext cx="2736850" cy="1152525"/>
          </a:xfrm>
          <a:prstGeom prst="hexagon">
            <a:avLst>
              <a:gd name="adj" fmla="val 59366"/>
              <a:gd name="vf" fmla="val 115470"/>
            </a:avLst>
          </a:prstGeom>
          <a:solidFill>
            <a:schemeClr val="bg2">
              <a:alpha val="50195"/>
            </a:schemeClr>
          </a:solidFill>
          <a:ln w="9525">
            <a:solidFill>
              <a:schemeClr val="tx1"/>
            </a:solidFill>
            <a:miter lim="800000"/>
            <a:headEnd/>
            <a:tailEnd/>
          </a:ln>
        </p:spPr>
        <p:txBody>
          <a:bodyPr wrap="none" anchor="ctr"/>
          <a:lstStyle/>
          <a:p>
            <a:endParaRPr lang="en-US"/>
          </a:p>
        </p:txBody>
      </p:sp>
      <p:sp>
        <p:nvSpPr>
          <p:cNvPr id="15369" name="Oval 11"/>
          <p:cNvSpPr>
            <a:spLocks noChangeArrowheads="1"/>
          </p:cNvSpPr>
          <p:nvPr/>
        </p:nvSpPr>
        <p:spPr bwMode="auto">
          <a:xfrm>
            <a:off x="539750" y="2997200"/>
            <a:ext cx="503238" cy="503238"/>
          </a:xfrm>
          <a:prstGeom prst="ellipse">
            <a:avLst/>
          </a:prstGeom>
          <a:gradFill rotWithShape="1">
            <a:gsLst>
              <a:gs pos="0">
                <a:schemeClr val="bg1"/>
              </a:gs>
              <a:gs pos="100000">
                <a:srgbClr val="FF3300"/>
              </a:gs>
            </a:gsLst>
            <a:lin ang="18900000" scaled="1"/>
          </a:gradFill>
          <a:ln w="9525">
            <a:solidFill>
              <a:schemeClr val="tx1"/>
            </a:solidFill>
            <a:round/>
            <a:headEnd/>
            <a:tailEnd/>
          </a:ln>
        </p:spPr>
        <p:txBody>
          <a:bodyPr wrap="none" anchor="ctr"/>
          <a:lstStyle/>
          <a:p>
            <a:endParaRPr lang="en-US"/>
          </a:p>
        </p:txBody>
      </p:sp>
      <p:grpSp>
        <p:nvGrpSpPr>
          <p:cNvPr id="15370" name="Group 12"/>
          <p:cNvGrpSpPr>
            <a:grpSpLocks/>
          </p:cNvGrpSpPr>
          <p:nvPr/>
        </p:nvGrpSpPr>
        <p:grpSpPr bwMode="auto">
          <a:xfrm>
            <a:off x="1258888" y="3573463"/>
            <a:ext cx="503237" cy="1008062"/>
            <a:chOff x="2744" y="2386"/>
            <a:chExt cx="317" cy="635"/>
          </a:xfrm>
        </p:grpSpPr>
        <p:sp>
          <p:nvSpPr>
            <p:cNvPr id="15383" name="Oval 13"/>
            <p:cNvSpPr>
              <a:spLocks noChangeArrowheads="1"/>
            </p:cNvSpPr>
            <p:nvPr/>
          </p:nvSpPr>
          <p:spPr bwMode="auto">
            <a:xfrm>
              <a:off x="2744" y="2386"/>
              <a:ext cx="317" cy="317"/>
            </a:xfrm>
            <a:prstGeom prst="ellipse">
              <a:avLst/>
            </a:prstGeom>
            <a:gradFill rotWithShape="1">
              <a:gsLst>
                <a:gs pos="0">
                  <a:schemeClr val="bg1"/>
                </a:gs>
                <a:gs pos="100000">
                  <a:srgbClr val="FF3300"/>
                </a:gs>
              </a:gsLst>
              <a:lin ang="18900000" scaled="1"/>
            </a:gradFill>
            <a:ln w="9525">
              <a:solidFill>
                <a:schemeClr val="tx1"/>
              </a:solidFill>
              <a:round/>
              <a:headEnd/>
              <a:tailEnd/>
            </a:ln>
          </p:spPr>
          <p:txBody>
            <a:bodyPr wrap="none" anchor="ctr"/>
            <a:lstStyle/>
            <a:p>
              <a:endParaRPr lang="en-US"/>
            </a:p>
          </p:txBody>
        </p:sp>
        <p:sp>
          <p:nvSpPr>
            <p:cNvPr id="15384" name="Oval 14"/>
            <p:cNvSpPr>
              <a:spLocks noChangeArrowheads="1"/>
            </p:cNvSpPr>
            <p:nvPr/>
          </p:nvSpPr>
          <p:spPr bwMode="auto">
            <a:xfrm>
              <a:off x="2744" y="2704"/>
              <a:ext cx="317" cy="317"/>
            </a:xfrm>
            <a:prstGeom prst="ellipse">
              <a:avLst/>
            </a:prstGeom>
            <a:gradFill rotWithShape="1">
              <a:gsLst>
                <a:gs pos="0">
                  <a:srgbClr val="FFFFFF"/>
                </a:gs>
                <a:gs pos="100000">
                  <a:srgbClr val="0000FF"/>
                </a:gs>
              </a:gsLst>
              <a:lin ang="18900000" scaled="1"/>
            </a:gradFill>
            <a:ln w="9525">
              <a:solidFill>
                <a:schemeClr val="tx1"/>
              </a:solidFill>
              <a:round/>
              <a:headEnd/>
              <a:tailEnd/>
            </a:ln>
          </p:spPr>
          <p:txBody>
            <a:bodyPr wrap="none" anchor="ctr"/>
            <a:lstStyle/>
            <a:p>
              <a:endParaRPr lang="en-US"/>
            </a:p>
          </p:txBody>
        </p:sp>
      </p:grpSp>
      <p:grpSp>
        <p:nvGrpSpPr>
          <p:cNvPr id="15371" name="Group 15"/>
          <p:cNvGrpSpPr>
            <a:grpSpLocks/>
          </p:cNvGrpSpPr>
          <p:nvPr/>
        </p:nvGrpSpPr>
        <p:grpSpPr bwMode="auto">
          <a:xfrm>
            <a:off x="2627313" y="3573463"/>
            <a:ext cx="503237" cy="1008062"/>
            <a:chOff x="2744" y="2386"/>
            <a:chExt cx="317" cy="635"/>
          </a:xfrm>
        </p:grpSpPr>
        <p:sp>
          <p:nvSpPr>
            <p:cNvPr id="15381" name="Oval 16"/>
            <p:cNvSpPr>
              <a:spLocks noChangeArrowheads="1"/>
            </p:cNvSpPr>
            <p:nvPr/>
          </p:nvSpPr>
          <p:spPr bwMode="auto">
            <a:xfrm>
              <a:off x="2744" y="2386"/>
              <a:ext cx="317" cy="317"/>
            </a:xfrm>
            <a:prstGeom prst="ellipse">
              <a:avLst/>
            </a:prstGeom>
            <a:gradFill rotWithShape="1">
              <a:gsLst>
                <a:gs pos="0">
                  <a:schemeClr val="bg1"/>
                </a:gs>
                <a:gs pos="100000">
                  <a:srgbClr val="FF3300"/>
                </a:gs>
              </a:gsLst>
              <a:lin ang="18900000" scaled="1"/>
            </a:gradFill>
            <a:ln w="9525">
              <a:solidFill>
                <a:schemeClr val="tx1"/>
              </a:solidFill>
              <a:round/>
              <a:headEnd/>
              <a:tailEnd/>
            </a:ln>
          </p:spPr>
          <p:txBody>
            <a:bodyPr wrap="none" anchor="ctr"/>
            <a:lstStyle/>
            <a:p>
              <a:endParaRPr lang="en-US"/>
            </a:p>
          </p:txBody>
        </p:sp>
        <p:sp>
          <p:nvSpPr>
            <p:cNvPr id="15382" name="Oval 17"/>
            <p:cNvSpPr>
              <a:spLocks noChangeArrowheads="1"/>
            </p:cNvSpPr>
            <p:nvPr/>
          </p:nvSpPr>
          <p:spPr bwMode="auto">
            <a:xfrm>
              <a:off x="2744" y="2704"/>
              <a:ext cx="317" cy="317"/>
            </a:xfrm>
            <a:prstGeom prst="ellipse">
              <a:avLst/>
            </a:prstGeom>
            <a:gradFill rotWithShape="1">
              <a:gsLst>
                <a:gs pos="0">
                  <a:srgbClr val="FFFFFF"/>
                </a:gs>
                <a:gs pos="100000">
                  <a:srgbClr val="0000FF"/>
                </a:gs>
              </a:gsLst>
              <a:lin ang="18900000" scaled="1"/>
            </a:gradFill>
            <a:ln w="9525">
              <a:solidFill>
                <a:schemeClr val="tx1"/>
              </a:solidFill>
              <a:round/>
              <a:headEnd/>
              <a:tailEnd/>
            </a:ln>
          </p:spPr>
          <p:txBody>
            <a:bodyPr wrap="none" anchor="ctr"/>
            <a:lstStyle/>
            <a:p>
              <a:endParaRPr lang="en-US"/>
            </a:p>
          </p:txBody>
        </p:sp>
      </p:grpSp>
      <p:sp>
        <p:nvSpPr>
          <p:cNvPr id="15372" name="Oval 18"/>
          <p:cNvSpPr>
            <a:spLocks noChangeArrowheads="1"/>
          </p:cNvSpPr>
          <p:nvPr/>
        </p:nvSpPr>
        <p:spPr bwMode="auto">
          <a:xfrm>
            <a:off x="3348038" y="2997200"/>
            <a:ext cx="503237" cy="503238"/>
          </a:xfrm>
          <a:prstGeom prst="ellipse">
            <a:avLst/>
          </a:prstGeom>
          <a:gradFill rotWithShape="1">
            <a:gsLst>
              <a:gs pos="0">
                <a:schemeClr val="bg1"/>
              </a:gs>
              <a:gs pos="100000">
                <a:srgbClr val="FF3300"/>
              </a:gs>
            </a:gsLst>
            <a:lin ang="18900000" scaled="1"/>
          </a:gradFill>
          <a:ln w="9525">
            <a:solidFill>
              <a:schemeClr val="tx1"/>
            </a:solidFill>
            <a:round/>
            <a:headEnd/>
            <a:tailEnd/>
          </a:ln>
        </p:spPr>
        <p:txBody>
          <a:bodyPr wrap="none" anchor="ctr"/>
          <a:lstStyle/>
          <a:p>
            <a:endParaRPr lang="en-US"/>
          </a:p>
        </p:txBody>
      </p:sp>
      <p:sp>
        <p:nvSpPr>
          <p:cNvPr id="15373" name="Text Box 19"/>
          <p:cNvSpPr txBox="1">
            <a:spLocks noChangeArrowheads="1"/>
          </p:cNvSpPr>
          <p:nvPr/>
        </p:nvSpPr>
        <p:spPr bwMode="auto">
          <a:xfrm>
            <a:off x="2967038" y="2003425"/>
            <a:ext cx="455612" cy="457200"/>
          </a:xfrm>
          <a:prstGeom prst="rect">
            <a:avLst/>
          </a:prstGeom>
          <a:noFill/>
          <a:ln w="9525">
            <a:noFill/>
            <a:miter lim="800000"/>
            <a:headEnd/>
            <a:tailEnd/>
          </a:ln>
        </p:spPr>
        <p:txBody>
          <a:bodyPr wrap="none">
            <a:spAutoFit/>
          </a:bodyPr>
          <a:lstStyle/>
          <a:p>
            <a:r>
              <a:rPr lang="en-AU" sz="2400" i="1" baseline="0">
                <a:latin typeface="Symbol" pitchFamily="18" charset="2"/>
              </a:rPr>
              <a:t>f</a:t>
            </a:r>
            <a:r>
              <a:rPr lang="en-AU" sz="2400" i="1"/>
              <a:t>1</a:t>
            </a:r>
          </a:p>
        </p:txBody>
      </p:sp>
      <p:sp>
        <p:nvSpPr>
          <p:cNvPr id="15374" name="Text Box 20"/>
          <p:cNvSpPr txBox="1">
            <a:spLocks noChangeArrowheads="1"/>
          </p:cNvSpPr>
          <p:nvPr/>
        </p:nvSpPr>
        <p:spPr bwMode="auto">
          <a:xfrm>
            <a:off x="1619250" y="1989138"/>
            <a:ext cx="455613" cy="457200"/>
          </a:xfrm>
          <a:prstGeom prst="rect">
            <a:avLst/>
          </a:prstGeom>
          <a:noFill/>
          <a:ln w="9525">
            <a:noFill/>
            <a:miter lim="800000"/>
            <a:headEnd/>
            <a:tailEnd/>
          </a:ln>
        </p:spPr>
        <p:txBody>
          <a:bodyPr wrap="none">
            <a:spAutoFit/>
          </a:bodyPr>
          <a:lstStyle/>
          <a:p>
            <a:r>
              <a:rPr lang="en-AU" sz="2400" i="1" baseline="0">
                <a:latin typeface="Symbol" pitchFamily="18" charset="2"/>
              </a:rPr>
              <a:t>f</a:t>
            </a:r>
            <a:r>
              <a:rPr lang="en-AU" sz="2400" i="1"/>
              <a:t>2</a:t>
            </a:r>
          </a:p>
        </p:txBody>
      </p:sp>
      <p:sp>
        <p:nvSpPr>
          <p:cNvPr id="15375" name="Text Box 21"/>
          <p:cNvSpPr txBox="1">
            <a:spLocks noChangeArrowheads="1"/>
          </p:cNvSpPr>
          <p:nvPr/>
        </p:nvSpPr>
        <p:spPr bwMode="auto">
          <a:xfrm>
            <a:off x="179388" y="2638425"/>
            <a:ext cx="455612" cy="457200"/>
          </a:xfrm>
          <a:prstGeom prst="rect">
            <a:avLst/>
          </a:prstGeom>
          <a:noFill/>
          <a:ln w="9525">
            <a:noFill/>
            <a:miter lim="800000"/>
            <a:headEnd/>
            <a:tailEnd/>
          </a:ln>
        </p:spPr>
        <p:txBody>
          <a:bodyPr wrap="none">
            <a:spAutoFit/>
          </a:bodyPr>
          <a:lstStyle/>
          <a:p>
            <a:r>
              <a:rPr lang="en-AU" sz="2400" i="1" baseline="0">
                <a:latin typeface="Symbol" pitchFamily="18" charset="2"/>
              </a:rPr>
              <a:t>f</a:t>
            </a:r>
            <a:r>
              <a:rPr lang="en-AU" sz="2400" i="1"/>
              <a:t>3</a:t>
            </a:r>
          </a:p>
        </p:txBody>
      </p:sp>
      <p:sp>
        <p:nvSpPr>
          <p:cNvPr id="15376" name="Text Box 22"/>
          <p:cNvSpPr txBox="1">
            <a:spLocks noChangeArrowheads="1"/>
          </p:cNvSpPr>
          <p:nvPr/>
        </p:nvSpPr>
        <p:spPr bwMode="auto">
          <a:xfrm>
            <a:off x="900113" y="4365625"/>
            <a:ext cx="455612" cy="457200"/>
          </a:xfrm>
          <a:prstGeom prst="rect">
            <a:avLst/>
          </a:prstGeom>
          <a:noFill/>
          <a:ln w="9525">
            <a:noFill/>
            <a:miter lim="800000"/>
            <a:headEnd/>
            <a:tailEnd/>
          </a:ln>
        </p:spPr>
        <p:txBody>
          <a:bodyPr wrap="none">
            <a:spAutoFit/>
          </a:bodyPr>
          <a:lstStyle/>
          <a:p>
            <a:r>
              <a:rPr lang="en-AU" sz="2400" i="1" baseline="0">
                <a:latin typeface="Symbol" pitchFamily="18" charset="2"/>
              </a:rPr>
              <a:t>f</a:t>
            </a:r>
            <a:r>
              <a:rPr lang="en-AU" sz="2400" i="1"/>
              <a:t>4</a:t>
            </a:r>
          </a:p>
        </p:txBody>
      </p:sp>
      <p:sp>
        <p:nvSpPr>
          <p:cNvPr id="15377" name="Text Box 23"/>
          <p:cNvSpPr txBox="1">
            <a:spLocks noChangeArrowheads="1"/>
          </p:cNvSpPr>
          <p:nvPr/>
        </p:nvSpPr>
        <p:spPr bwMode="auto">
          <a:xfrm>
            <a:off x="2266950" y="4365625"/>
            <a:ext cx="455613" cy="457200"/>
          </a:xfrm>
          <a:prstGeom prst="rect">
            <a:avLst/>
          </a:prstGeom>
          <a:noFill/>
          <a:ln w="9525">
            <a:noFill/>
            <a:miter lim="800000"/>
            <a:headEnd/>
            <a:tailEnd/>
          </a:ln>
        </p:spPr>
        <p:txBody>
          <a:bodyPr wrap="none">
            <a:spAutoFit/>
          </a:bodyPr>
          <a:lstStyle/>
          <a:p>
            <a:r>
              <a:rPr lang="en-AU" sz="2400" i="1" baseline="0">
                <a:latin typeface="Symbol" pitchFamily="18" charset="2"/>
              </a:rPr>
              <a:t>f</a:t>
            </a:r>
            <a:r>
              <a:rPr lang="en-AU" sz="2400" i="1"/>
              <a:t>5</a:t>
            </a:r>
          </a:p>
        </p:txBody>
      </p:sp>
      <p:sp>
        <p:nvSpPr>
          <p:cNvPr id="15378" name="Text Box 24"/>
          <p:cNvSpPr txBox="1">
            <a:spLocks noChangeArrowheads="1"/>
          </p:cNvSpPr>
          <p:nvPr/>
        </p:nvSpPr>
        <p:spPr bwMode="auto">
          <a:xfrm>
            <a:off x="3779838" y="3789363"/>
            <a:ext cx="455612" cy="457200"/>
          </a:xfrm>
          <a:prstGeom prst="rect">
            <a:avLst/>
          </a:prstGeom>
          <a:noFill/>
          <a:ln w="9525">
            <a:noFill/>
            <a:miter lim="800000"/>
            <a:headEnd/>
            <a:tailEnd/>
          </a:ln>
        </p:spPr>
        <p:txBody>
          <a:bodyPr wrap="none">
            <a:spAutoFit/>
          </a:bodyPr>
          <a:lstStyle/>
          <a:p>
            <a:r>
              <a:rPr lang="en-AU" sz="2400" i="1" baseline="0">
                <a:latin typeface="Symbol" pitchFamily="18" charset="2"/>
              </a:rPr>
              <a:t>f</a:t>
            </a:r>
            <a:r>
              <a:rPr lang="en-AU" sz="2400" i="1"/>
              <a:t>6</a:t>
            </a:r>
          </a:p>
        </p:txBody>
      </p:sp>
      <p:graphicFrame>
        <p:nvGraphicFramePr>
          <p:cNvPr id="15362" name="Object 25"/>
          <p:cNvGraphicFramePr>
            <a:graphicFrameLocks noChangeAspect="1"/>
          </p:cNvGraphicFramePr>
          <p:nvPr/>
        </p:nvGraphicFramePr>
        <p:xfrm>
          <a:off x="4427538" y="2349500"/>
          <a:ext cx="4333875" cy="2138363"/>
        </p:xfrm>
        <a:graphic>
          <a:graphicData uri="http://schemas.openxmlformats.org/presentationml/2006/ole">
            <mc:AlternateContent xmlns:mc="http://schemas.openxmlformats.org/markup-compatibility/2006">
              <mc:Choice xmlns:v="urn:schemas-microsoft-com:vml" Requires="v">
                <p:oleObj spid="_x0000_s15386" name="Equation" r:id="rId3" imgW="1803240" imgH="888840" progId="Equation.3">
                  <p:embed/>
                </p:oleObj>
              </mc:Choice>
              <mc:Fallback>
                <p:oleObj name="Equation" r:id="rId3" imgW="1803240" imgH="888840" progId="Equation.3">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349500"/>
                        <a:ext cx="4333875"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379" name="Text Box 26"/>
          <p:cNvSpPr txBox="1">
            <a:spLocks noChangeArrowheads="1"/>
          </p:cNvSpPr>
          <p:nvPr/>
        </p:nvSpPr>
        <p:spPr bwMode="auto">
          <a:xfrm>
            <a:off x="649288" y="5084763"/>
            <a:ext cx="7667625" cy="1465262"/>
          </a:xfrm>
          <a:prstGeom prst="rect">
            <a:avLst/>
          </a:prstGeom>
          <a:noFill/>
          <a:ln w="9525">
            <a:noFill/>
            <a:miter lim="800000"/>
            <a:headEnd/>
            <a:tailEnd/>
          </a:ln>
        </p:spPr>
        <p:txBody>
          <a:bodyPr>
            <a:spAutoFit/>
          </a:bodyPr>
          <a:lstStyle/>
          <a:p>
            <a:r>
              <a:rPr lang="en-AU" baseline="0">
                <a:latin typeface="Calibri" pitchFamily="34" charset="0"/>
              </a:rPr>
              <a:t>Since the sin and cos wavefunctions are degenerate, we may make linear combinations of these to make new solutions. It will simplify the mathematics to use these complex forms of the wavefunctions. We can now distinguish between the two degenerate solutions as </a:t>
            </a:r>
            <a:r>
              <a:rPr lang="en-AU" baseline="0">
                <a:latin typeface="Calibri" pitchFamily="34" charset="0"/>
                <a:cs typeface="Arial" charset="0"/>
              </a:rPr>
              <a:t>±</a:t>
            </a:r>
            <a:r>
              <a:rPr lang="en-AU" i="1" baseline="0">
                <a:latin typeface="Calibri" pitchFamily="34" charset="0"/>
                <a:cs typeface="Arial" charset="0"/>
              </a:rPr>
              <a:t>j</a:t>
            </a:r>
            <a:r>
              <a:rPr lang="en-AU" baseline="0">
                <a:latin typeface="Calibri" pitchFamily="34" charset="0"/>
                <a:cs typeface="Arial" charset="0"/>
              </a:rPr>
              <a:t>, which is like going around the ring one way, or the other.</a:t>
            </a:r>
          </a:p>
        </p:txBody>
      </p:sp>
      <p:sp>
        <p:nvSpPr>
          <p:cNvPr id="15380" name="Rectangle 27"/>
          <p:cNvSpPr>
            <a:spLocks noGrp="1" noChangeArrowheads="1"/>
          </p:cNvSpPr>
          <p:nvPr>
            <p:ph type="title"/>
          </p:nvPr>
        </p:nvSpPr>
        <p:spPr>
          <a:xfrm>
            <a:off x="457200" y="-17463"/>
            <a:ext cx="8229600" cy="1143001"/>
          </a:xfrm>
          <a:noFill/>
        </p:spPr>
        <p:txBody>
          <a:bodyPr/>
          <a:lstStyle/>
          <a:p>
            <a:pPr eaLnBrk="1" hangingPunct="1"/>
            <a:r>
              <a:rPr lang="en-US" b="1" i="1" smtClean="0">
                <a:solidFill>
                  <a:schemeClr val="accent2"/>
                </a:solidFill>
                <a:latin typeface="Calibri" pitchFamily="34" charset="0"/>
              </a:rPr>
              <a:t>complex wavefunctions</a:t>
            </a:r>
          </a:p>
        </p:txBody>
      </p:sp>
      <p:graphicFrame>
        <p:nvGraphicFramePr>
          <p:cNvPr id="15363" name="Object 28"/>
          <p:cNvGraphicFramePr>
            <a:graphicFrameLocks noChangeAspect="1"/>
          </p:cNvGraphicFramePr>
          <p:nvPr/>
        </p:nvGraphicFramePr>
        <p:xfrm>
          <a:off x="2293938" y="1196975"/>
          <a:ext cx="4578350" cy="519113"/>
        </p:xfrm>
        <a:graphic>
          <a:graphicData uri="http://schemas.openxmlformats.org/presentationml/2006/ole">
            <mc:AlternateContent xmlns:mc="http://schemas.openxmlformats.org/markup-compatibility/2006">
              <mc:Choice xmlns:v="urn:schemas-microsoft-com:vml" Requires="v">
                <p:oleObj spid="_x0000_s15387" name="Equation" r:id="rId5" imgW="1904760" imgH="215640" progId="Equation.3">
                  <p:embed/>
                </p:oleObj>
              </mc:Choice>
              <mc:Fallback>
                <p:oleObj name="Equation" r:id="rId5" imgW="1904760" imgH="215640" progId="Equation.3">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3938" y="1196975"/>
                        <a:ext cx="4578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0" y="1381125"/>
          <a:ext cx="9144000" cy="1968500"/>
        </p:xfrm>
        <a:graphic>
          <a:graphicData uri="http://schemas.openxmlformats.org/presentationml/2006/ole">
            <mc:AlternateContent xmlns:mc="http://schemas.openxmlformats.org/markup-compatibility/2006">
              <mc:Choice xmlns:v="urn:schemas-microsoft-com:vml" Requires="v">
                <p:oleObj spid="_x0000_s16400" name="Equation" r:id="rId3" imgW="5371920" imgH="1155600" progId="Equation.3">
                  <p:embed/>
                </p:oleObj>
              </mc:Choice>
              <mc:Fallback>
                <p:oleObj name="Equation" r:id="rId3" imgW="5371920" imgH="1155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81125"/>
                        <a:ext cx="91440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457200" y="-17463"/>
            <a:ext cx="8229600" cy="1143001"/>
          </a:xfrm>
          <a:noFill/>
        </p:spPr>
        <p:txBody>
          <a:bodyPr/>
          <a:lstStyle/>
          <a:p>
            <a:pPr eaLnBrk="1" hangingPunct="1"/>
            <a:r>
              <a:rPr lang="en-US" b="1" i="1" smtClean="0">
                <a:solidFill>
                  <a:schemeClr val="accent2"/>
                </a:solidFill>
                <a:latin typeface="Calibri" pitchFamily="34" charset="0"/>
              </a:rPr>
              <a:t>energies</a:t>
            </a:r>
          </a:p>
        </p:txBody>
      </p:sp>
      <p:sp>
        <p:nvSpPr>
          <p:cNvPr id="16388" name="Freeform 4"/>
          <p:cNvSpPr>
            <a:spLocks/>
          </p:cNvSpPr>
          <p:nvPr/>
        </p:nvSpPr>
        <p:spPr bwMode="auto">
          <a:xfrm>
            <a:off x="1187450" y="3208338"/>
            <a:ext cx="3960813" cy="949325"/>
          </a:xfrm>
          <a:custGeom>
            <a:avLst/>
            <a:gdLst>
              <a:gd name="T0" fmla="*/ 0 w 2495"/>
              <a:gd name="T1" fmla="*/ 0 h 598"/>
              <a:gd name="T2" fmla="*/ 1769 w 2495"/>
              <a:gd name="T3" fmla="*/ 590 h 598"/>
              <a:gd name="T4" fmla="*/ 2495 w 2495"/>
              <a:gd name="T5" fmla="*/ 46 h 598"/>
              <a:gd name="T6" fmla="*/ 0 60000 65536"/>
              <a:gd name="T7" fmla="*/ 0 60000 65536"/>
              <a:gd name="T8" fmla="*/ 0 60000 65536"/>
              <a:gd name="T9" fmla="*/ 0 w 2495"/>
              <a:gd name="T10" fmla="*/ 0 h 598"/>
              <a:gd name="T11" fmla="*/ 2495 w 2495"/>
              <a:gd name="T12" fmla="*/ 598 h 598"/>
            </a:gdLst>
            <a:ahLst/>
            <a:cxnLst>
              <a:cxn ang="T6">
                <a:pos x="T0" y="T1"/>
              </a:cxn>
              <a:cxn ang="T7">
                <a:pos x="T2" y="T3"/>
              </a:cxn>
              <a:cxn ang="T8">
                <a:pos x="T4" y="T5"/>
              </a:cxn>
            </a:cxnLst>
            <a:rect l="T9" t="T10" r="T11" b="T12"/>
            <a:pathLst>
              <a:path w="2495" h="598">
                <a:moveTo>
                  <a:pt x="0" y="0"/>
                </a:moveTo>
                <a:cubicBezTo>
                  <a:pt x="676" y="291"/>
                  <a:pt x="1353" y="582"/>
                  <a:pt x="1769" y="590"/>
                </a:cubicBezTo>
                <a:cubicBezTo>
                  <a:pt x="2185" y="598"/>
                  <a:pt x="2340" y="322"/>
                  <a:pt x="2495" y="46"/>
                </a:cubicBezTo>
              </a:path>
            </a:pathLst>
          </a:custGeom>
          <a:noFill/>
          <a:ln w="38100" cmpd="sng">
            <a:solidFill>
              <a:srgbClr val="FF3300"/>
            </a:solidFill>
            <a:round/>
            <a:headEnd type="triangle" w="med" len="med"/>
            <a:tailEnd type="triangle" w="med" len="med"/>
          </a:ln>
        </p:spPr>
        <p:txBody>
          <a:bodyPr/>
          <a:lstStyle/>
          <a:p>
            <a:endParaRPr lang="en-US"/>
          </a:p>
        </p:txBody>
      </p:sp>
      <p:sp>
        <p:nvSpPr>
          <p:cNvPr id="16389" name="Text Box 5"/>
          <p:cNvSpPr txBox="1">
            <a:spLocks noChangeArrowheads="1"/>
          </p:cNvSpPr>
          <p:nvPr/>
        </p:nvSpPr>
        <p:spPr bwMode="auto">
          <a:xfrm>
            <a:off x="2484438" y="3751263"/>
            <a:ext cx="441325" cy="579437"/>
          </a:xfrm>
          <a:prstGeom prst="rect">
            <a:avLst/>
          </a:prstGeom>
          <a:noFill/>
          <a:ln w="9525">
            <a:noFill/>
            <a:miter lim="800000"/>
            <a:headEnd/>
            <a:tailEnd/>
          </a:ln>
        </p:spPr>
        <p:txBody>
          <a:bodyPr wrap="none">
            <a:spAutoFit/>
          </a:bodyPr>
          <a:lstStyle/>
          <a:p>
            <a:r>
              <a:rPr lang="en-AU" sz="3200" b="1" baseline="0">
                <a:latin typeface="Symbol" pitchFamily="18" charset="2"/>
              </a:rPr>
              <a:t>a</a:t>
            </a:r>
          </a:p>
        </p:txBody>
      </p:sp>
      <p:sp>
        <p:nvSpPr>
          <p:cNvPr id="16390" name="Freeform 6"/>
          <p:cNvSpPr>
            <a:spLocks/>
          </p:cNvSpPr>
          <p:nvPr/>
        </p:nvSpPr>
        <p:spPr bwMode="auto">
          <a:xfrm>
            <a:off x="1403350" y="3195638"/>
            <a:ext cx="4537075" cy="1022350"/>
          </a:xfrm>
          <a:custGeom>
            <a:avLst/>
            <a:gdLst>
              <a:gd name="T0" fmla="*/ 0 w 2858"/>
              <a:gd name="T1" fmla="*/ 0 h 644"/>
              <a:gd name="T2" fmla="*/ 2314 w 2858"/>
              <a:gd name="T3" fmla="*/ 636 h 644"/>
              <a:gd name="T4" fmla="*/ 2858 w 2858"/>
              <a:gd name="T5" fmla="*/ 46 h 644"/>
              <a:gd name="T6" fmla="*/ 0 60000 65536"/>
              <a:gd name="T7" fmla="*/ 0 60000 65536"/>
              <a:gd name="T8" fmla="*/ 0 60000 65536"/>
              <a:gd name="T9" fmla="*/ 0 w 2858"/>
              <a:gd name="T10" fmla="*/ 0 h 644"/>
              <a:gd name="T11" fmla="*/ 2858 w 2858"/>
              <a:gd name="T12" fmla="*/ 644 h 644"/>
            </a:gdLst>
            <a:ahLst/>
            <a:cxnLst>
              <a:cxn ang="T6">
                <a:pos x="T0" y="T1"/>
              </a:cxn>
              <a:cxn ang="T7">
                <a:pos x="T2" y="T3"/>
              </a:cxn>
              <a:cxn ang="T8">
                <a:pos x="T4" y="T5"/>
              </a:cxn>
            </a:cxnLst>
            <a:rect l="T9" t="T10" r="T11" b="T12"/>
            <a:pathLst>
              <a:path w="2858" h="644">
                <a:moveTo>
                  <a:pt x="0" y="0"/>
                </a:moveTo>
                <a:cubicBezTo>
                  <a:pt x="919" y="314"/>
                  <a:pt x="1838" y="628"/>
                  <a:pt x="2314" y="636"/>
                </a:cubicBezTo>
                <a:cubicBezTo>
                  <a:pt x="2790" y="644"/>
                  <a:pt x="2824" y="345"/>
                  <a:pt x="2858" y="46"/>
                </a:cubicBezTo>
              </a:path>
            </a:pathLst>
          </a:custGeom>
          <a:noFill/>
          <a:ln w="38100" cmpd="sng">
            <a:solidFill>
              <a:schemeClr val="accent2"/>
            </a:solidFill>
            <a:round/>
            <a:headEnd type="triangle" w="med" len="med"/>
            <a:tailEnd type="triangle" w="med" len="med"/>
          </a:ln>
        </p:spPr>
        <p:txBody>
          <a:bodyPr/>
          <a:lstStyle/>
          <a:p>
            <a:endParaRPr lang="en-US"/>
          </a:p>
        </p:txBody>
      </p:sp>
      <p:sp>
        <p:nvSpPr>
          <p:cNvPr id="16391" name="Text Box 7"/>
          <p:cNvSpPr txBox="1">
            <a:spLocks noChangeArrowheads="1"/>
          </p:cNvSpPr>
          <p:nvPr/>
        </p:nvSpPr>
        <p:spPr bwMode="auto">
          <a:xfrm>
            <a:off x="5651500" y="3929063"/>
            <a:ext cx="407988" cy="579437"/>
          </a:xfrm>
          <a:prstGeom prst="rect">
            <a:avLst/>
          </a:prstGeom>
          <a:noFill/>
          <a:ln w="9525">
            <a:noFill/>
            <a:miter lim="800000"/>
            <a:headEnd/>
            <a:tailEnd/>
          </a:ln>
        </p:spPr>
        <p:txBody>
          <a:bodyPr wrap="none">
            <a:spAutoFit/>
          </a:bodyPr>
          <a:lstStyle/>
          <a:p>
            <a:r>
              <a:rPr lang="en-AU" sz="3200" b="1" baseline="0">
                <a:latin typeface="Symbol" pitchFamily="18" charset="2"/>
              </a:rPr>
              <a:t>b</a:t>
            </a:r>
          </a:p>
        </p:txBody>
      </p:sp>
      <p:sp>
        <p:nvSpPr>
          <p:cNvPr id="16392" name="Text Box 8"/>
          <p:cNvSpPr txBox="1">
            <a:spLocks noChangeArrowheads="1"/>
          </p:cNvSpPr>
          <p:nvPr/>
        </p:nvSpPr>
        <p:spPr bwMode="auto">
          <a:xfrm>
            <a:off x="250825" y="5022850"/>
            <a:ext cx="8048625" cy="915988"/>
          </a:xfrm>
          <a:prstGeom prst="rect">
            <a:avLst/>
          </a:prstGeom>
          <a:noFill/>
          <a:ln w="9525">
            <a:noFill/>
            <a:miter lim="800000"/>
            <a:headEnd/>
            <a:tailEnd/>
          </a:ln>
        </p:spPr>
        <p:txBody>
          <a:bodyPr wrap="none">
            <a:spAutoFit/>
          </a:bodyPr>
          <a:lstStyle/>
          <a:p>
            <a:r>
              <a:rPr lang="en-AU" baseline="0">
                <a:latin typeface="Calibri" pitchFamily="34" charset="0"/>
              </a:rPr>
              <a:t>The interaction between an orbital and itself is </a:t>
            </a:r>
            <a:r>
              <a:rPr lang="en-AU" b="1" baseline="0">
                <a:latin typeface="Symbol" pitchFamily="18" charset="2"/>
              </a:rPr>
              <a:t>a</a:t>
            </a:r>
            <a:r>
              <a:rPr lang="en-AU" baseline="0">
                <a:latin typeface="Calibri" pitchFamily="34" charset="0"/>
              </a:rPr>
              <a:t>, the Coulomb integral.</a:t>
            </a:r>
          </a:p>
          <a:p>
            <a:r>
              <a:rPr lang="en-AU" baseline="0">
                <a:latin typeface="Calibri" pitchFamily="34" charset="0"/>
              </a:rPr>
              <a:t>The interaction between an orbital and an adjacent one is the Resonance integral, </a:t>
            </a:r>
            <a:r>
              <a:rPr lang="en-AU" b="1" baseline="0">
                <a:latin typeface="Symbol" pitchFamily="18" charset="2"/>
              </a:rPr>
              <a:t>b</a:t>
            </a:r>
            <a:r>
              <a:rPr lang="en-AU" baseline="0">
                <a:latin typeface="Calibri" pitchFamily="34" charset="0"/>
              </a:rPr>
              <a:t>.</a:t>
            </a:r>
          </a:p>
          <a:p>
            <a:r>
              <a:rPr lang="en-AU" baseline="0">
                <a:latin typeface="Calibri" pitchFamily="34" charset="0"/>
              </a:rPr>
              <a:t>The interaction between non-adjacent orbitals is ignored.</a:t>
            </a:r>
          </a:p>
        </p:txBody>
      </p:sp>
      <p:sp>
        <p:nvSpPr>
          <p:cNvPr id="16393" name="Freeform 9"/>
          <p:cNvSpPr>
            <a:spLocks/>
          </p:cNvSpPr>
          <p:nvPr/>
        </p:nvSpPr>
        <p:spPr bwMode="auto">
          <a:xfrm>
            <a:off x="1476375" y="3136900"/>
            <a:ext cx="5748338" cy="731838"/>
          </a:xfrm>
          <a:custGeom>
            <a:avLst/>
            <a:gdLst>
              <a:gd name="T0" fmla="*/ 0 w 3621"/>
              <a:gd name="T1" fmla="*/ 0 h 461"/>
              <a:gd name="T2" fmla="*/ 3084 w 3621"/>
              <a:gd name="T3" fmla="*/ 454 h 461"/>
              <a:gd name="T4" fmla="*/ 3220 w 3621"/>
              <a:gd name="T5" fmla="*/ 45 h 461"/>
              <a:gd name="T6" fmla="*/ 0 60000 65536"/>
              <a:gd name="T7" fmla="*/ 0 60000 65536"/>
              <a:gd name="T8" fmla="*/ 0 60000 65536"/>
              <a:gd name="T9" fmla="*/ 0 w 3621"/>
              <a:gd name="T10" fmla="*/ 0 h 461"/>
              <a:gd name="T11" fmla="*/ 3621 w 3621"/>
              <a:gd name="T12" fmla="*/ 461 h 461"/>
            </a:gdLst>
            <a:ahLst/>
            <a:cxnLst>
              <a:cxn ang="T6">
                <a:pos x="T0" y="T1"/>
              </a:cxn>
              <a:cxn ang="T7">
                <a:pos x="T2" y="T3"/>
              </a:cxn>
              <a:cxn ang="T8">
                <a:pos x="T4" y="T5"/>
              </a:cxn>
            </a:cxnLst>
            <a:rect l="T9" t="T10" r="T11" b="T12"/>
            <a:pathLst>
              <a:path w="3621" h="461">
                <a:moveTo>
                  <a:pt x="0" y="0"/>
                </a:moveTo>
                <a:cubicBezTo>
                  <a:pt x="1273" y="223"/>
                  <a:pt x="2547" y="447"/>
                  <a:pt x="3084" y="454"/>
                </a:cubicBezTo>
                <a:cubicBezTo>
                  <a:pt x="3621" y="461"/>
                  <a:pt x="3420" y="253"/>
                  <a:pt x="3220" y="45"/>
                </a:cubicBezTo>
              </a:path>
            </a:pathLst>
          </a:custGeom>
          <a:noFill/>
          <a:ln w="38100" cmpd="sng">
            <a:solidFill>
              <a:srgbClr val="008000"/>
            </a:solidFill>
            <a:round/>
            <a:headEnd type="triangle" w="med" len="med"/>
            <a:tailEnd type="triangle" w="med" len="med"/>
          </a:ln>
        </p:spPr>
        <p:txBody>
          <a:bodyPr/>
          <a:lstStyle/>
          <a:p>
            <a:endParaRPr lang="en-US"/>
          </a:p>
        </p:txBody>
      </p:sp>
      <p:sp>
        <p:nvSpPr>
          <p:cNvPr id="16394" name="Text Box 10"/>
          <p:cNvSpPr txBox="1">
            <a:spLocks noChangeArrowheads="1"/>
          </p:cNvSpPr>
          <p:nvPr/>
        </p:nvSpPr>
        <p:spPr bwMode="auto">
          <a:xfrm>
            <a:off x="6897688" y="3616325"/>
            <a:ext cx="1203325" cy="457200"/>
          </a:xfrm>
          <a:prstGeom prst="rect">
            <a:avLst/>
          </a:prstGeom>
          <a:noFill/>
          <a:ln w="9525">
            <a:noFill/>
            <a:miter lim="800000"/>
            <a:headEnd/>
            <a:tailEnd/>
          </a:ln>
        </p:spPr>
        <p:txBody>
          <a:bodyPr wrap="none">
            <a:spAutoFit/>
          </a:bodyPr>
          <a:lstStyle/>
          <a:p>
            <a:r>
              <a:rPr lang="en-AU" sz="2400" baseline="0"/>
              <a:t>ignored</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203200" y="1198563"/>
          <a:ext cx="7802563" cy="3743325"/>
        </p:xfrm>
        <a:graphic>
          <a:graphicData uri="http://schemas.openxmlformats.org/presentationml/2006/ole">
            <mc:AlternateContent xmlns:mc="http://schemas.openxmlformats.org/markup-compatibility/2006">
              <mc:Choice xmlns:v="urn:schemas-microsoft-com:vml" Requires="v">
                <p:oleObj spid="_x0000_s17434" name="Equation" r:id="rId3" imgW="3708360" imgH="1777680" progId="Equation.3">
                  <p:embed/>
                </p:oleObj>
              </mc:Choice>
              <mc:Fallback>
                <p:oleObj name="Equation" r:id="rId3" imgW="3708360" imgH="17776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1198563"/>
                        <a:ext cx="7802563"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7412" name="Rectangle 3"/>
          <p:cNvSpPr>
            <a:spLocks noGrp="1" noChangeArrowheads="1"/>
          </p:cNvSpPr>
          <p:nvPr>
            <p:ph type="title"/>
          </p:nvPr>
        </p:nvSpPr>
        <p:spPr>
          <a:xfrm>
            <a:off x="457200" y="-17463"/>
            <a:ext cx="8229600" cy="1143001"/>
          </a:xfrm>
          <a:noFill/>
        </p:spPr>
        <p:txBody>
          <a:bodyPr/>
          <a:lstStyle/>
          <a:p>
            <a:pPr eaLnBrk="1" hangingPunct="1"/>
            <a:r>
              <a:rPr lang="en-US" b="1" i="1" smtClean="0">
                <a:solidFill>
                  <a:schemeClr val="accent2"/>
                </a:solidFill>
                <a:latin typeface="Calibri" pitchFamily="34" charset="0"/>
              </a:rPr>
              <a:t>energies</a:t>
            </a:r>
          </a:p>
        </p:txBody>
      </p:sp>
      <p:sp>
        <p:nvSpPr>
          <p:cNvPr id="17413" name="Line 4"/>
          <p:cNvSpPr>
            <a:spLocks noChangeShapeType="1"/>
          </p:cNvSpPr>
          <p:nvPr/>
        </p:nvSpPr>
        <p:spPr bwMode="auto">
          <a:xfrm flipH="1" flipV="1">
            <a:off x="3492500" y="3863975"/>
            <a:ext cx="1655763" cy="576263"/>
          </a:xfrm>
          <a:prstGeom prst="line">
            <a:avLst/>
          </a:prstGeom>
          <a:noFill/>
          <a:ln w="38100">
            <a:solidFill>
              <a:srgbClr val="FF3300"/>
            </a:solidFill>
            <a:round/>
            <a:headEnd/>
            <a:tailEnd type="triangle" w="med" len="med"/>
          </a:ln>
        </p:spPr>
        <p:txBody>
          <a:bodyPr/>
          <a:lstStyle/>
          <a:p>
            <a:endParaRPr lang="en-US"/>
          </a:p>
        </p:txBody>
      </p:sp>
      <p:sp>
        <p:nvSpPr>
          <p:cNvPr id="17414" name="Text Box 5"/>
          <p:cNvSpPr txBox="1">
            <a:spLocks noChangeArrowheads="1"/>
          </p:cNvSpPr>
          <p:nvPr/>
        </p:nvSpPr>
        <p:spPr bwMode="auto">
          <a:xfrm>
            <a:off x="5219700" y="4295775"/>
            <a:ext cx="2317750" cy="366713"/>
          </a:xfrm>
          <a:prstGeom prst="rect">
            <a:avLst/>
          </a:prstGeom>
          <a:noFill/>
          <a:ln w="9525">
            <a:noFill/>
            <a:miter lim="800000"/>
            <a:headEnd/>
            <a:tailEnd/>
          </a:ln>
        </p:spPr>
        <p:txBody>
          <a:bodyPr wrap="none">
            <a:spAutoFit/>
          </a:bodyPr>
          <a:lstStyle/>
          <a:p>
            <a:r>
              <a:rPr lang="en-AU" baseline="0"/>
              <a:t>neighbours to the left</a:t>
            </a:r>
          </a:p>
        </p:txBody>
      </p:sp>
      <p:sp>
        <p:nvSpPr>
          <p:cNvPr id="17415" name="Text Box 6"/>
          <p:cNvSpPr txBox="1">
            <a:spLocks noChangeArrowheads="1"/>
          </p:cNvSpPr>
          <p:nvPr/>
        </p:nvSpPr>
        <p:spPr bwMode="auto">
          <a:xfrm>
            <a:off x="7915275" y="4079875"/>
            <a:ext cx="1263650" cy="366713"/>
          </a:xfrm>
          <a:prstGeom prst="rect">
            <a:avLst/>
          </a:prstGeom>
          <a:noFill/>
          <a:ln w="9525">
            <a:noFill/>
            <a:miter lim="800000"/>
            <a:headEnd/>
            <a:tailEnd/>
          </a:ln>
        </p:spPr>
        <p:txBody>
          <a:bodyPr wrap="none">
            <a:spAutoFit/>
          </a:bodyPr>
          <a:lstStyle/>
          <a:p>
            <a:r>
              <a:rPr lang="en-AU" baseline="0"/>
              <a:t>to the right</a:t>
            </a:r>
          </a:p>
        </p:txBody>
      </p:sp>
      <p:sp>
        <p:nvSpPr>
          <p:cNvPr id="17416" name="Line 7"/>
          <p:cNvSpPr>
            <a:spLocks noChangeShapeType="1"/>
          </p:cNvSpPr>
          <p:nvPr/>
        </p:nvSpPr>
        <p:spPr bwMode="auto">
          <a:xfrm flipH="1" flipV="1">
            <a:off x="6084888" y="3935413"/>
            <a:ext cx="1727200" cy="287337"/>
          </a:xfrm>
          <a:prstGeom prst="line">
            <a:avLst/>
          </a:prstGeom>
          <a:noFill/>
          <a:ln w="38100">
            <a:solidFill>
              <a:srgbClr val="FF3300"/>
            </a:solidFill>
            <a:round/>
            <a:headEnd/>
            <a:tailEnd type="triangle" w="med" len="med"/>
          </a:ln>
        </p:spPr>
        <p:txBody>
          <a:bodyPr/>
          <a:lstStyle/>
          <a:p>
            <a:endParaRPr lang="en-US"/>
          </a:p>
        </p:txBody>
      </p:sp>
      <p:graphicFrame>
        <p:nvGraphicFramePr>
          <p:cNvPr id="17411" name="Object 8"/>
          <p:cNvGraphicFramePr>
            <a:graphicFrameLocks noChangeAspect="1"/>
          </p:cNvGraphicFramePr>
          <p:nvPr/>
        </p:nvGraphicFramePr>
        <p:xfrm>
          <a:off x="2195513" y="5157788"/>
          <a:ext cx="5137150" cy="1443037"/>
        </p:xfrm>
        <a:graphic>
          <a:graphicData uri="http://schemas.openxmlformats.org/presentationml/2006/ole">
            <mc:AlternateContent xmlns:mc="http://schemas.openxmlformats.org/markup-compatibility/2006">
              <mc:Choice xmlns:v="urn:schemas-microsoft-com:vml" Requires="v">
                <p:oleObj spid="_x0000_s17435" name="Equation" r:id="rId5" imgW="1536480" imgH="431640" progId="Equation.3">
                  <p:embed/>
                </p:oleObj>
              </mc:Choice>
              <mc:Fallback>
                <p:oleObj name="Equation" r:id="rId5" imgW="1536480" imgH="43164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5157788"/>
                        <a:ext cx="5137150" cy="14430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b="1" i="1" smtClean="0">
                <a:solidFill>
                  <a:schemeClr val="accent2"/>
                </a:solidFill>
                <a:latin typeface="Calibri" pitchFamily="34" charset="0"/>
              </a:rPr>
              <a:t>“The particle on a ring”</a:t>
            </a:r>
          </a:p>
        </p:txBody>
      </p:sp>
      <p:pic>
        <p:nvPicPr>
          <p:cNvPr id="21507" name="Picture 11"/>
          <p:cNvPicPr>
            <a:picLocks noChangeAspect="1" noChangeArrowheads="1"/>
          </p:cNvPicPr>
          <p:nvPr/>
        </p:nvPicPr>
        <p:blipFill>
          <a:blip r:embed="rId2" cstate="print"/>
          <a:srcRect/>
          <a:stretch>
            <a:fillRect/>
          </a:stretch>
        </p:blipFill>
        <p:spPr bwMode="auto">
          <a:xfrm rot="5400000">
            <a:off x="1536700" y="1928813"/>
            <a:ext cx="5630863" cy="4167187"/>
          </a:xfrm>
          <a:prstGeom prst="rect">
            <a:avLst/>
          </a:prstGeom>
          <a:noFill/>
          <a:ln w="9525">
            <a:noFill/>
            <a:miter lim="800000"/>
            <a:headEnd/>
            <a:tailEnd/>
          </a:ln>
        </p:spPr>
      </p:pic>
      <p:sp>
        <p:nvSpPr>
          <p:cNvPr id="21508" name="Line 13"/>
          <p:cNvSpPr>
            <a:spLocks noChangeShapeType="1"/>
          </p:cNvSpPr>
          <p:nvPr/>
        </p:nvSpPr>
        <p:spPr bwMode="auto">
          <a:xfrm>
            <a:off x="7080250" y="6165850"/>
            <a:ext cx="792163" cy="0"/>
          </a:xfrm>
          <a:prstGeom prst="line">
            <a:avLst/>
          </a:prstGeom>
          <a:noFill/>
          <a:ln w="38100">
            <a:solidFill>
              <a:schemeClr val="tx1"/>
            </a:solidFill>
            <a:round/>
            <a:headEnd/>
            <a:tailEnd/>
          </a:ln>
        </p:spPr>
        <p:txBody>
          <a:bodyPr/>
          <a:lstStyle/>
          <a:p>
            <a:endParaRPr lang="en-US"/>
          </a:p>
        </p:txBody>
      </p:sp>
      <p:grpSp>
        <p:nvGrpSpPr>
          <p:cNvPr id="21509" name="Group 14"/>
          <p:cNvGrpSpPr>
            <a:grpSpLocks/>
          </p:cNvGrpSpPr>
          <p:nvPr/>
        </p:nvGrpSpPr>
        <p:grpSpPr bwMode="auto">
          <a:xfrm>
            <a:off x="6503988" y="5586413"/>
            <a:ext cx="1944687" cy="0"/>
            <a:chOff x="2109" y="3475"/>
            <a:chExt cx="1225" cy="0"/>
          </a:xfrm>
        </p:grpSpPr>
        <p:sp>
          <p:nvSpPr>
            <p:cNvPr id="21536" name="Line 15"/>
            <p:cNvSpPr>
              <a:spLocks noChangeShapeType="1"/>
            </p:cNvSpPr>
            <p:nvPr/>
          </p:nvSpPr>
          <p:spPr bwMode="auto">
            <a:xfrm>
              <a:off x="2109" y="3475"/>
              <a:ext cx="499" cy="0"/>
            </a:xfrm>
            <a:prstGeom prst="line">
              <a:avLst/>
            </a:prstGeom>
            <a:noFill/>
            <a:ln w="38100">
              <a:solidFill>
                <a:schemeClr val="tx1"/>
              </a:solidFill>
              <a:round/>
              <a:headEnd/>
              <a:tailEnd/>
            </a:ln>
          </p:spPr>
          <p:txBody>
            <a:bodyPr/>
            <a:lstStyle/>
            <a:p>
              <a:endParaRPr lang="en-US"/>
            </a:p>
          </p:txBody>
        </p:sp>
        <p:sp>
          <p:nvSpPr>
            <p:cNvPr id="21537" name="Line 16"/>
            <p:cNvSpPr>
              <a:spLocks noChangeShapeType="1"/>
            </p:cNvSpPr>
            <p:nvPr/>
          </p:nvSpPr>
          <p:spPr bwMode="auto">
            <a:xfrm>
              <a:off x="2835" y="3475"/>
              <a:ext cx="499" cy="0"/>
            </a:xfrm>
            <a:prstGeom prst="line">
              <a:avLst/>
            </a:prstGeom>
            <a:noFill/>
            <a:ln w="38100">
              <a:solidFill>
                <a:schemeClr val="tx1"/>
              </a:solidFill>
              <a:round/>
              <a:headEnd/>
              <a:tailEnd/>
            </a:ln>
          </p:spPr>
          <p:txBody>
            <a:bodyPr/>
            <a:lstStyle/>
            <a:p>
              <a:endParaRPr lang="en-US"/>
            </a:p>
          </p:txBody>
        </p:sp>
      </p:grpSp>
      <p:grpSp>
        <p:nvGrpSpPr>
          <p:cNvPr id="21510" name="Group 17"/>
          <p:cNvGrpSpPr>
            <a:grpSpLocks/>
          </p:cNvGrpSpPr>
          <p:nvPr/>
        </p:nvGrpSpPr>
        <p:grpSpPr bwMode="auto">
          <a:xfrm>
            <a:off x="6503988" y="4141788"/>
            <a:ext cx="1944687" cy="0"/>
            <a:chOff x="2063" y="3249"/>
            <a:chExt cx="1225" cy="0"/>
          </a:xfrm>
        </p:grpSpPr>
        <p:sp>
          <p:nvSpPr>
            <p:cNvPr id="21534" name="Line 18"/>
            <p:cNvSpPr>
              <a:spLocks noChangeShapeType="1"/>
            </p:cNvSpPr>
            <p:nvPr/>
          </p:nvSpPr>
          <p:spPr bwMode="auto">
            <a:xfrm>
              <a:off x="2063" y="3249"/>
              <a:ext cx="499" cy="0"/>
            </a:xfrm>
            <a:prstGeom prst="line">
              <a:avLst/>
            </a:prstGeom>
            <a:noFill/>
            <a:ln w="38100">
              <a:solidFill>
                <a:schemeClr val="tx1"/>
              </a:solidFill>
              <a:round/>
              <a:headEnd/>
              <a:tailEnd/>
            </a:ln>
          </p:spPr>
          <p:txBody>
            <a:bodyPr/>
            <a:lstStyle/>
            <a:p>
              <a:endParaRPr lang="en-US"/>
            </a:p>
          </p:txBody>
        </p:sp>
        <p:sp>
          <p:nvSpPr>
            <p:cNvPr id="21535" name="Line 19"/>
            <p:cNvSpPr>
              <a:spLocks noChangeShapeType="1"/>
            </p:cNvSpPr>
            <p:nvPr/>
          </p:nvSpPr>
          <p:spPr bwMode="auto">
            <a:xfrm>
              <a:off x="2789" y="3249"/>
              <a:ext cx="499" cy="0"/>
            </a:xfrm>
            <a:prstGeom prst="line">
              <a:avLst/>
            </a:prstGeom>
            <a:noFill/>
            <a:ln w="38100">
              <a:solidFill>
                <a:schemeClr val="tx1"/>
              </a:solidFill>
              <a:round/>
              <a:headEnd/>
              <a:tailEnd/>
            </a:ln>
          </p:spPr>
          <p:txBody>
            <a:bodyPr/>
            <a:lstStyle/>
            <a:p>
              <a:endParaRPr lang="en-US"/>
            </a:p>
          </p:txBody>
        </p:sp>
      </p:grpSp>
      <p:grpSp>
        <p:nvGrpSpPr>
          <p:cNvPr id="21511" name="Group 20"/>
          <p:cNvGrpSpPr>
            <a:grpSpLocks/>
          </p:cNvGrpSpPr>
          <p:nvPr/>
        </p:nvGrpSpPr>
        <p:grpSpPr bwMode="auto">
          <a:xfrm>
            <a:off x="6505575" y="1555750"/>
            <a:ext cx="1944688" cy="0"/>
            <a:chOff x="2063" y="3249"/>
            <a:chExt cx="1225" cy="0"/>
          </a:xfrm>
        </p:grpSpPr>
        <p:sp>
          <p:nvSpPr>
            <p:cNvPr id="21532" name="Line 21"/>
            <p:cNvSpPr>
              <a:spLocks noChangeShapeType="1"/>
            </p:cNvSpPr>
            <p:nvPr/>
          </p:nvSpPr>
          <p:spPr bwMode="auto">
            <a:xfrm>
              <a:off x="2063" y="3249"/>
              <a:ext cx="499" cy="0"/>
            </a:xfrm>
            <a:prstGeom prst="line">
              <a:avLst/>
            </a:prstGeom>
            <a:noFill/>
            <a:ln w="38100">
              <a:solidFill>
                <a:schemeClr val="tx1"/>
              </a:solidFill>
              <a:round/>
              <a:headEnd/>
              <a:tailEnd/>
            </a:ln>
          </p:spPr>
          <p:txBody>
            <a:bodyPr/>
            <a:lstStyle/>
            <a:p>
              <a:endParaRPr lang="en-US"/>
            </a:p>
          </p:txBody>
        </p:sp>
        <p:sp>
          <p:nvSpPr>
            <p:cNvPr id="21533" name="Line 22"/>
            <p:cNvSpPr>
              <a:spLocks noChangeShapeType="1"/>
            </p:cNvSpPr>
            <p:nvPr/>
          </p:nvSpPr>
          <p:spPr bwMode="auto">
            <a:xfrm>
              <a:off x="2789" y="3249"/>
              <a:ext cx="499" cy="0"/>
            </a:xfrm>
            <a:prstGeom prst="line">
              <a:avLst/>
            </a:prstGeom>
            <a:noFill/>
            <a:ln w="38100">
              <a:solidFill>
                <a:schemeClr val="tx1"/>
              </a:solidFill>
              <a:round/>
              <a:headEnd/>
              <a:tailEnd/>
            </a:ln>
          </p:spPr>
          <p:txBody>
            <a:bodyPr/>
            <a:lstStyle/>
            <a:p>
              <a:endParaRPr lang="en-US"/>
            </a:p>
          </p:txBody>
        </p:sp>
      </p:grpSp>
      <p:sp>
        <p:nvSpPr>
          <p:cNvPr id="21512" name="Text Box 23"/>
          <p:cNvSpPr txBox="1">
            <a:spLocks noChangeArrowheads="1"/>
          </p:cNvSpPr>
          <p:nvPr/>
        </p:nvSpPr>
        <p:spPr bwMode="auto">
          <a:xfrm>
            <a:off x="8375650" y="6043613"/>
            <a:ext cx="604838" cy="366712"/>
          </a:xfrm>
          <a:prstGeom prst="rect">
            <a:avLst/>
          </a:prstGeom>
          <a:noFill/>
          <a:ln w="9525">
            <a:noFill/>
            <a:miter lim="800000"/>
            <a:headEnd/>
            <a:tailEnd/>
          </a:ln>
        </p:spPr>
        <p:txBody>
          <a:bodyPr wrap="none">
            <a:spAutoFit/>
          </a:bodyPr>
          <a:lstStyle/>
          <a:p>
            <a:r>
              <a:rPr lang="en-AU" i="1" baseline="0">
                <a:latin typeface="Times New Roman" pitchFamily="18" charset="0"/>
              </a:rPr>
              <a:t>j</a:t>
            </a:r>
            <a:r>
              <a:rPr lang="en-AU" baseline="0">
                <a:latin typeface="Times New Roman" pitchFamily="18" charset="0"/>
              </a:rPr>
              <a:t> = 0</a:t>
            </a:r>
          </a:p>
        </p:txBody>
      </p:sp>
      <p:sp>
        <p:nvSpPr>
          <p:cNvPr id="21513" name="Text Box 24"/>
          <p:cNvSpPr txBox="1">
            <a:spLocks noChangeArrowheads="1"/>
          </p:cNvSpPr>
          <p:nvPr/>
        </p:nvSpPr>
        <p:spPr bwMode="auto">
          <a:xfrm>
            <a:off x="8539163" y="5300663"/>
            <a:ext cx="604837" cy="366712"/>
          </a:xfrm>
          <a:prstGeom prst="rect">
            <a:avLst/>
          </a:prstGeom>
          <a:noFill/>
          <a:ln w="9525">
            <a:noFill/>
            <a:miter lim="800000"/>
            <a:headEnd/>
            <a:tailEnd/>
          </a:ln>
        </p:spPr>
        <p:txBody>
          <a:bodyPr wrap="none">
            <a:spAutoFit/>
          </a:bodyPr>
          <a:lstStyle/>
          <a:p>
            <a:r>
              <a:rPr lang="en-AU" i="1" baseline="0">
                <a:latin typeface="Times New Roman" pitchFamily="18" charset="0"/>
              </a:rPr>
              <a:t>j</a:t>
            </a:r>
            <a:r>
              <a:rPr lang="en-AU" baseline="0">
                <a:latin typeface="Times New Roman" pitchFamily="18" charset="0"/>
              </a:rPr>
              <a:t> = 1</a:t>
            </a:r>
          </a:p>
        </p:txBody>
      </p:sp>
      <p:sp>
        <p:nvSpPr>
          <p:cNvPr id="21514" name="Text Box 25"/>
          <p:cNvSpPr txBox="1">
            <a:spLocks noChangeArrowheads="1"/>
          </p:cNvSpPr>
          <p:nvPr/>
        </p:nvSpPr>
        <p:spPr bwMode="auto">
          <a:xfrm>
            <a:off x="8539163" y="3854450"/>
            <a:ext cx="604837" cy="366713"/>
          </a:xfrm>
          <a:prstGeom prst="rect">
            <a:avLst/>
          </a:prstGeom>
          <a:noFill/>
          <a:ln w="9525">
            <a:noFill/>
            <a:miter lim="800000"/>
            <a:headEnd/>
            <a:tailEnd/>
          </a:ln>
        </p:spPr>
        <p:txBody>
          <a:bodyPr wrap="none">
            <a:spAutoFit/>
          </a:bodyPr>
          <a:lstStyle/>
          <a:p>
            <a:r>
              <a:rPr lang="en-AU" i="1" baseline="0">
                <a:latin typeface="Times New Roman" pitchFamily="18" charset="0"/>
              </a:rPr>
              <a:t>j</a:t>
            </a:r>
            <a:r>
              <a:rPr lang="en-AU" baseline="0">
                <a:latin typeface="Times New Roman" pitchFamily="18" charset="0"/>
              </a:rPr>
              <a:t> = 2</a:t>
            </a:r>
          </a:p>
        </p:txBody>
      </p:sp>
      <p:sp>
        <p:nvSpPr>
          <p:cNvPr id="21515" name="Text Box 26"/>
          <p:cNvSpPr txBox="1">
            <a:spLocks noChangeArrowheads="1"/>
          </p:cNvSpPr>
          <p:nvPr/>
        </p:nvSpPr>
        <p:spPr bwMode="auto">
          <a:xfrm>
            <a:off x="8539163" y="1268413"/>
            <a:ext cx="604837" cy="366712"/>
          </a:xfrm>
          <a:prstGeom prst="rect">
            <a:avLst/>
          </a:prstGeom>
          <a:noFill/>
          <a:ln w="9525">
            <a:noFill/>
            <a:miter lim="800000"/>
            <a:headEnd/>
            <a:tailEnd/>
          </a:ln>
        </p:spPr>
        <p:txBody>
          <a:bodyPr wrap="none">
            <a:spAutoFit/>
          </a:bodyPr>
          <a:lstStyle/>
          <a:p>
            <a:r>
              <a:rPr lang="en-AU" i="1" baseline="0">
                <a:latin typeface="Times New Roman" pitchFamily="18" charset="0"/>
              </a:rPr>
              <a:t>j</a:t>
            </a:r>
            <a:r>
              <a:rPr lang="en-AU" baseline="0">
                <a:latin typeface="Times New Roman" pitchFamily="18" charset="0"/>
              </a:rPr>
              <a:t> = 3</a:t>
            </a:r>
          </a:p>
        </p:txBody>
      </p:sp>
      <p:grpSp>
        <p:nvGrpSpPr>
          <p:cNvPr id="21516" name="Group 38"/>
          <p:cNvGrpSpPr>
            <a:grpSpLocks/>
          </p:cNvGrpSpPr>
          <p:nvPr/>
        </p:nvGrpSpPr>
        <p:grpSpPr bwMode="auto">
          <a:xfrm>
            <a:off x="388938" y="5734050"/>
            <a:ext cx="1519237" cy="366713"/>
            <a:chOff x="63" y="3612"/>
            <a:chExt cx="957" cy="231"/>
          </a:xfrm>
        </p:grpSpPr>
        <p:sp>
          <p:nvSpPr>
            <p:cNvPr id="21530" name="Line 27"/>
            <p:cNvSpPr>
              <a:spLocks noChangeShapeType="1"/>
            </p:cNvSpPr>
            <p:nvPr/>
          </p:nvSpPr>
          <p:spPr bwMode="auto">
            <a:xfrm>
              <a:off x="521" y="3793"/>
              <a:ext cx="499" cy="0"/>
            </a:xfrm>
            <a:prstGeom prst="line">
              <a:avLst/>
            </a:prstGeom>
            <a:noFill/>
            <a:ln w="38100">
              <a:solidFill>
                <a:schemeClr val="tx1"/>
              </a:solidFill>
              <a:round/>
              <a:headEnd/>
              <a:tailEnd/>
            </a:ln>
          </p:spPr>
          <p:txBody>
            <a:bodyPr/>
            <a:lstStyle/>
            <a:p>
              <a:endParaRPr lang="en-US"/>
            </a:p>
          </p:txBody>
        </p:sp>
        <p:sp>
          <p:nvSpPr>
            <p:cNvPr id="21531" name="Text Box 28"/>
            <p:cNvSpPr txBox="1">
              <a:spLocks noChangeArrowheads="1"/>
            </p:cNvSpPr>
            <p:nvPr/>
          </p:nvSpPr>
          <p:spPr bwMode="auto">
            <a:xfrm>
              <a:off x="63" y="3612"/>
              <a:ext cx="413" cy="231"/>
            </a:xfrm>
            <a:prstGeom prst="rect">
              <a:avLst/>
            </a:prstGeom>
            <a:noFill/>
            <a:ln w="9525">
              <a:noFill/>
              <a:miter lim="800000"/>
              <a:headEnd/>
              <a:tailEnd/>
            </a:ln>
          </p:spPr>
          <p:txBody>
            <a:bodyPr wrap="none">
              <a:spAutoFit/>
            </a:bodyPr>
            <a:lstStyle/>
            <a:p>
              <a:r>
                <a:rPr lang="en-AU" i="1" baseline="0">
                  <a:latin typeface="Times New Roman" pitchFamily="18" charset="0"/>
                </a:rPr>
                <a:t>n</a:t>
              </a:r>
              <a:r>
                <a:rPr lang="en-AU" baseline="0">
                  <a:latin typeface="Times New Roman" pitchFamily="18" charset="0"/>
                </a:rPr>
                <a:t> = 1</a:t>
              </a:r>
            </a:p>
          </p:txBody>
        </p:sp>
      </p:grpSp>
      <p:grpSp>
        <p:nvGrpSpPr>
          <p:cNvPr id="21517" name="Group 37"/>
          <p:cNvGrpSpPr>
            <a:grpSpLocks/>
          </p:cNvGrpSpPr>
          <p:nvPr/>
        </p:nvGrpSpPr>
        <p:grpSpPr bwMode="auto">
          <a:xfrm>
            <a:off x="388938" y="5302250"/>
            <a:ext cx="1519237" cy="366713"/>
            <a:chOff x="109" y="3340"/>
            <a:chExt cx="957" cy="231"/>
          </a:xfrm>
        </p:grpSpPr>
        <p:sp>
          <p:nvSpPr>
            <p:cNvPr id="21528" name="Line 29"/>
            <p:cNvSpPr>
              <a:spLocks noChangeShapeType="1"/>
            </p:cNvSpPr>
            <p:nvPr/>
          </p:nvSpPr>
          <p:spPr bwMode="auto">
            <a:xfrm>
              <a:off x="567" y="3521"/>
              <a:ext cx="499" cy="0"/>
            </a:xfrm>
            <a:prstGeom prst="line">
              <a:avLst/>
            </a:prstGeom>
            <a:noFill/>
            <a:ln w="38100">
              <a:solidFill>
                <a:schemeClr val="tx1"/>
              </a:solidFill>
              <a:round/>
              <a:headEnd/>
              <a:tailEnd/>
            </a:ln>
          </p:spPr>
          <p:txBody>
            <a:bodyPr/>
            <a:lstStyle/>
            <a:p>
              <a:endParaRPr lang="en-US"/>
            </a:p>
          </p:txBody>
        </p:sp>
        <p:sp>
          <p:nvSpPr>
            <p:cNvPr id="21529" name="Text Box 30"/>
            <p:cNvSpPr txBox="1">
              <a:spLocks noChangeArrowheads="1"/>
            </p:cNvSpPr>
            <p:nvPr/>
          </p:nvSpPr>
          <p:spPr bwMode="auto">
            <a:xfrm>
              <a:off x="109" y="3340"/>
              <a:ext cx="413" cy="231"/>
            </a:xfrm>
            <a:prstGeom prst="rect">
              <a:avLst/>
            </a:prstGeom>
            <a:noFill/>
            <a:ln w="9525">
              <a:noFill/>
              <a:miter lim="800000"/>
              <a:headEnd/>
              <a:tailEnd/>
            </a:ln>
          </p:spPr>
          <p:txBody>
            <a:bodyPr wrap="none">
              <a:spAutoFit/>
            </a:bodyPr>
            <a:lstStyle/>
            <a:p>
              <a:r>
                <a:rPr lang="en-AU" i="1" baseline="0">
                  <a:latin typeface="Times New Roman" pitchFamily="18" charset="0"/>
                </a:rPr>
                <a:t>n</a:t>
              </a:r>
              <a:r>
                <a:rPr lang="en-AU" baseline="0">
                  <a:latin typeface="Times New Roman" pitchFamily="18" charset="0"/>
                </a:rPr>
                <a:t> = 2</a:t>
              </a:r>
            </a:p>
          </p:txBody>
        </p:sp>
      </p:grpSp>
      <p:grpSp>
        <p:nvGrpSpPr>
          <p:cNvPr id="21518" name="Group 36"/>
          <p:cNvGrpSpPr>
            <a:grpSpLocks/>
          </p:cNvGrpSpPr>
          <p:nvPr/>
        </p:nvGrpSpPr>
        <p:grpSpPr bwMode="auto">
          <a:xfrm>
            <a:off x="388938" y="4654550"/>
            <a:ext cx="1519237" cy="366713"/>
            <a:chOff x="245" y="2932"/>
            <a:chExt cx="957" cy="231"/>
          </a:xfrm>
        </p:grpSpPr>
        <p:sp>
          <p:nvSpPr>
            <p:cNvPr id="21526" name="Line 31"/>
            <p:cNvSpPr>
              <a:spLocks noChangeShapeType="1"/>
            </p:cNvSpPr>
            <p:nvPr/>
          </p:nvSpPr>
          <p:spPr bwMode="auto">
            <a:xfrm>
              <a:off x="703" y="3113"/>
              <a:ext cx="499" cy="0"/>
            </a:xfrm>
            <a:prstGeom prst="line">
              <a:avLst/>
            </a:prstGeom>
            <a:noFill/>
            <a:ln w="38100">
              <a:solidFill>
                <a:schemeClr val="tx1"/>
              </a:solidFill>
              <a:round/>
              <a:headEnd/>
              <a:tailEnd/>
            </a:ln>
          </p:spPr>
          <p:txBody>
            <a:bodyPr/>
            <a:lstStyle/>
            <a:p>
              <a:endParaRPr lang="en-US"/>
            </a:p>
          </p:txBody>
        </p:sp>
        <p:sp>
          <p:nvSpPr>
            <p:cNvPr id="21527" name="Text Box 32"/>
            <p:cNvSpPr txBox="1">
              <a:spLocks noChangeArrowheads="1"/>
            </p:cNvSpPr>
            <p:nvPr/>
          </p:nvSpPr>
          <p:spPr bwMode="auto">
            <a:xfrm>
              <a:off x="245" y="2932"/>
              <a:ext cx="413" cy="231"/>
            </a:xfrm>
            <a:prstGeom prst="rect">
              <a:avLst/>
            </a:prstGeom>
            <a:noFill/>
            <a:ln w="9525">
              <a:noFill/>
              <a:miter lim="800000"/>
              <a:headEnd/>
              <a:tailEnd/>
            </a:ln>
          </p:spPr>
          <p:txBody>
            <a:bodyPr wrap="none">
              <a:spAutoFit/>
            </a:bodyPr>
            <a:lstStyle/>
            <a:p>
              <a:r>
                <a:rPr lang="en-AU" i="1" baseline="0">
                  <a:latin typeface="Times New Roman" pitchFamily="18" charset="0"/>
                </a:rPr>
                <a:t>n</a:t>
              </a:r>
              <a:r>
                <a:rPr lang="en-AU" baseline="0">
                  <a:latin typeface="Times New Roman" pitchFamily="18" charset="0"/>
                </a:rPr>
                <a:t> = 3</a:t>
              </a:r>
            </a:p>
          </p:txBody>
        </p:sp>
      </p:grpSp>
      <p:grpSp>
        <p:nvGrpSpPr>
          <p:cNvPr id="21519" name="Group 35"/>
          <p:cNvGrpSpPr>
            <a:grpSpLocks/>
          </p:cNvGrpSpPr>
          <p:nvPr/>
        </p:nvGrpSpPr>
        <p:grpSpPr bwMode="auto">
          <a:xfrm>
            <a:off x="388938" y="3789363"/>
            <a:ext cx="1519237" cy="366712"/>
            <a:chOff x="290" y="2387"/>
            <a:chExt cx="957" cy="231"/>
          </a:xfrm>
        </p:grpSpPr>
        <p:sp>
          <p:nvSpPr>
            <p:cNvPr id="21524" name="Line 33"/>
            <p:cNvSpPr>
              <a:spLocks noChangeShapeType="1"/>
            </p:cNvSpPr>
            <p:nvPr/>
          </p:nvSpPr>
          <p:spPr bwMode="auto">
            <a:xfrm>
              <a:off x="748" y="2568"/>
              <a:ext cx="499" cy="0"/>
            </a:xfrm>
            <a:prstGeom prst="line">
              <a:avLst/>
            </a:prstGeom>
            <a:noFill/>
            <a:ln w="38100">
              <a:solidFill>
                <a:schemeClr val="tx1"/>
              </a:solidFill>
              <a:round/>
              <a:headEnd/>
              <a:tailEnd/>
            </a:ln>
          </p:spPr>
          <p:txBody>
            <a:bodyPr/>
            <a:lstStyle/>
            <a:p>
              <a:endParaRPr lang="en-US"/>
            </a:p>
          </p:txBody>
        </p:sp>
        <p:sp>
          <p:nvSpPr>
            <p:cNvPr id="21525" name="Text Box 34"/>
            <p:cNvSpPr txBox="1">
              <a:spLocks noChangeArrowheads="1"/>
            </p:cNvSpPr>
            <p:nvPr/>
          </p:nvSpPr>
          <p:spPr bwMode="auto">
            <a:xfrm>
              <a:off x="290" y="2387"/>
              <a:ext cx="413" cy="231"/>
            </a:xfrm>
            <a:prstGeom prst="rect">
              <a:avLst/>
            </a:prstGeom>
            <a:noFill/>
            <a:ln w="9525">
              <a:noFill/>
              <a:miter lim="800000"/>
              <a:headEnd/>
              <a:tailEnd/>
            </a:ln>
          </p:spPr>
          <p:txBody>
            <a:bodyPr wrap="none">
              <a:spAutoFit/>
            </a:bodyPr>
            <a:lstStyle/>
            <a:p>
              <a:r>
                <a:rPr lang="en-AU" i="1" baseline="0">
                  <a:latin typeface="Times New Roman" pitchFamily="18" charset="0"/>
                </a:rPr>
                <a:t>n</a:t>
              </a:r>
              <a:r>
                <a:rPr lang="en-AU" baseline="0">
                  <a:latin typeface="Times New Roman" pitchFamily="18" charset="0"/>
                </a:rPr>
                <a:t> = 4</a:t>
              </a:r>
            </a:p>
          </p:txBody>
        </p:sp>
      </p:grpSp>
      <p:sp>
        <p:nvSpPr>
          <p:cNvPr id="21520" name="Text Box 39"/>
          <p:cNvSpPr txBox="1">
            <a:spLocks noChangeArrowheads="1"/>
          </p:cNvSpPr>
          <p:nvPr/>
        </p:nvSpPr>
        <p:spPr bwMode="auto">
          <a:xfrm>
            <a:off x="323850" y="2636838"/>
            <a:ext cx="2160588" cy="366712"/>
          </a:xfrm>
          <a:prstGeom prst="rect">
            <a:avLst/>
          </a:prstGeom>
          <a:noFill/>
          <a:ln w="9525">
            <a:noFill/>
            <a:miter lim="800000"/>
            <a:headEnd/>
            <a:tailEnd/>
          </a:ln>
        </p:spPr>
        <p:txBody>
          <a:bodyPr wrap="none">
            <a:spAutoFit/>
          </a:bodyPr>
          <a:lstStyle/>
          <a:p>
            <a:r>
              <a:rPr lang="en-AU" b="1" baseline="0">
                <a:latin typeface="Calibri" pitchFamily="34" charset="0"/>
              </a:rPr>
              <a:t>All singly degenerate</a:t>
            </a:r>
          </a:p>
        </p:txBody>
      </p:sp>
      <p:sp>
        <p:nvSpPr>
          <p:cNvPr id="21521" name="Text Box 40"/>
          <p:cNvSpPr txBox="1">
            <a:spLocks noChangeArrowheads="1"/>
          </p:cNvSpPr>
          <p:nvPr/>
        </p:nvSpPr>
        <p:spPr bwMode="auto">
          <a:xfrm>
            <a:off x="6516688" y="2636838"/>
            <a:ext cx="1993900" cy="641350"/>
          </a:xfrm>
          <a:prstGeom prst="rect">
            <a:avLst/>
          </a:prstGeom>
          <a:noFill/>
          <a:ln w="9525">
            <a:noFill/>
            <a:miter lim="800000"/>
            <a:headEnd/>
            <a:tailEnd/>
          </a:ln>
        </p:spPr>
        <p:txBody>
          <a:bodyPr wrap="none">
            <a:spAutoFit/>
          </a:bodyPr>
          <a:lstStyle/>
          <a:p>
            <a:pPr algn="ctr"/>
            <a:r>
              <a:rPr lang="en-AU" b="1" baseline="0">
                <a:latin typeface="Calibri" pitchFamily="34" charset="0"/>
              </a:rPr>
              <a:t>Doubly degenerate</a:t>
            </a:r>
          </a:p>
          <a:p>
            <a:pPr algn="ctr"/>
            <a:r>
              <a:rPr lang="en-AU" b="1" baseline="0">
                <a:latin typeface="Calibri" pitchFamily="34" charset="0"/>
              </a:rPr>
              <a:t>above </a:t>
            </a:r>
            <a:r>
              <a:rPr lang="en-AU" b="1" i="1" baseline="0">
                <a:latin typeface="Calibri" pitchFamily="34" charset="0"/>
              </a:rPr>
              <a:t>j</a:t>
            </a:r>
            <a:r>
              <a:rPr lang="en-AU" b="1" baseline="0">
                <a:latin typeface="Calibri" pitchFamily="34" charset="0"/>
              </a:rPr>
              <a:t>=0</a:t>
            </a:r>
          </a:p>
        </p:txBody>
      </p:sp>
      <p:sp>
        <p:nvSpPr>
          <p:cNvPr id="21522" name="Text Box 41"/>
          <p:cNvSpPr txBox="1">
            <a:spLocks noChangeArrowheads="1"/>
          </p:cNvSpPr>
          <p:nvPr/>
        </p:nvSpPr>
        <p:spPr bwMode="auto">
          <a:xfrm>
            <a:off x="1187450" y="6313488"/>
            <a:ext cx="533400" cy="366712"/>
          </a:xfrm>
          <a:prstGeom prst="rect">
            <a:avLst/>
          </a:prstGeom>
          <a:noFill/>
          <a:ln w="9525">
            <a:noFill/>
            <a:miter lim="800000"/>
            <a:headEnd/>
            <a:tailEnd/>
          </a:ln>
        </p:spPr>
        <p:txBody>
          <a:bodyPr wrap="none">
            <a:spAutoFit/>
          </a:bodyPr>
          <a:lstStyle/>
          <a:p>
            <a:r>
              <a:rPr lang="en-AU" b="1" baseline="0">
                <a:latin typeface="Calibri" pitchFamily="34" charset="0"/>
              </a:rPr>
              <a:t>box</a:t>
            </a:r>
          </a:p>
        </p:txBody>
      </p:sp>
      <p:sp>
        <p:nvSpPr>
          <p:cNvPr id="21523" name="Text Box 42"/>
          <p:cNvSpPr txBox="1">
            <a:spLocks noChangeArrowheads="1"/>
          </p:cNvSpPr>
          <p:nvPr/>
        </p:nvSpPr>
        <p:spPr bwMode="auto">
          <a:xfrm>
            <a:off x="7235825" y="6311900"/>
            <a:ext cx="550863" cy="366713"/>
          </a:xfrm>
          <a:prstGeom prst="rect">
            <a:avLst/>
          </a:prstGeom>
          <a:noFill/>
          <a:ln w="9525">
            <a:noFill/>
            <a:miter lim="800000"/>
            <a:headEnd/>
            <a:tailEnd/>
          </a:ln>
        </p:spPr>
        <p:txBody>
          <a:bodyPr wrap="none">
            <a:spAutoFit/>
          </a:bodyPr>
          <a:lstStyle/>
          <a:p>
            <a:r>
              <a:rPr lang="en-AU" b="1" baseline="0">
                <a:latin typeface="Calibri" pitchFamily="34" charset="0"/>
              </a:rPr>
              <a:t>ring</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2"/>
          <p:cNvSpPr txBox="1">
            <a:spLocks noChangeArrowheads="1"/>
          </p:cNvSpPr>
          <p:nvPr/>
        </p:nvSpPr>
        <p:spPr bwMode="auto">
          <a:xfrm>
            <a:off x="1087438" y="1630363"/>
            <a:ext cx="7118350" cy="1555750"/>
          </a:xfrm>
          <a:prstGeom prst="rect">
            <a:avLst/>
          </a:prstGeom>
          <a:noFill/>
          <a:ln w="9525">
            <a:noFill/>
            <a:miter lim="800000"/>
            <a:headEnd/>
            <a:tailEnd/>
          </a:ln>
        </p:spPr>
        <p:txBody>
          <a:bodyPr>
            <a:spAutoFit/>
          </a:bodyPr>
          <a:lstStyle/>
          <a:p>
            <a:pPr>
              <a:spcBef>
                <a:spcPct val="50000"/>
              </a:spcBef>
            </a:pPr>
            <a:r>
              <a:rPr lang="en-US" sz="2400" b="1" i="1" baseline="0">
                <a:latin typeface="Symbol" pitchFamily="18" charset="2"/>
              </a:rPr>
              <a:t>a</a:t>
            </a:r>
            <a:r>
              <a:rPr lang="en-US" sz="2400" baseline="0"/>
              <a:t> </a:t>
            </a:r>
            <a:r>
              <a:rPr lang="en-US" baseline="0">
                <a:latin typeface="Calibri" pitchFamily="34" charset="0"/>
              </a:rPr>
              <a:t>is known as the Coulomb integral and takes account of the self energy of an orbital and the attractive potential of the other nuclei. Since this is attractive, the Coulomb integral is </a:t>
            </a:r>
            <a:r>
              <a:rPr lang="en-US" b="1" i="1" u="sng" baseline="0">
                <a:latin typeface="Calibri" pitchFamily="34" charset="0"/>
              </a:rPr>
              <a:t>negative</a:t>
            </a:r>
            <a:r>
              <a:rPr lang="en-US" baseline="0">
                <a:latin typeface="Calibri" pitchFamily="34" charset="0"/>
              </a:rPr>
              <a:t>. At large interatomic distances, the value of this integral is the atomic orbital energy, which is also negative.</a:t>
            </a:r>
            <a:endParaRPr lang="en-US">
              <a:latin typeface="Calibri" pitchFamily="34" charset="0"/>
            </a:endParaRPr>
          </a:p>
        </p:txBody>
      </p:sp>
      <p:sp>
        <p:nvSpPr>
          <p:cNvPr id="3077" name="Oval 4"/>
          <p:cNvSpPr>
            <a:spLocks noChangeArrowheads="1"/>
          </p:cNvSpPr>
          <p:nvPr/>
        </p:nvSpPr>
        <p:spPr bwMode="auto">
          <a:xfrm>
            <a:off x="5888038" y="3913188"/>
            <a:ext cx="88900" cy="88900"/>
          </a:xfrm>
          <a:prstGeom prst="ellipse">
            <a:avLst/>
          </a:prstGeom>
          <a:solidFill>
            <a:schemeClr val="tx1"/>
          </a:solidFill>
          <a:ln w="9525">
            <a:solidFill>
              <a:schemeClr val="tx1"/>
            </a:solidFill>
            <a:round/>
            <a:headEnd/>
            <a:tailEnd/>
          </a:ln>
        </p:spPr>
        <p:txBody>
          <a:bodyPr wrap="none" anchor="ctr"/>
          <a:lstStyle/>
          <a:p>
            <a:pPr algn="ctr"/>
            <a:endParaRPr lang="en-AU" baseline="0"/>
          </a:p>
        </p:txBody>
      </p:sp>
      <p:sp>
        <p:nvSpPr>
          <p:cNvPr id="3078" name="Line 9"/>
          <p:cNvSpPr>
            <a:spLocks noChangeShapeType="1"/>
          </p:cNvSpPr>
          <p:nvPr/>
        </p:nvSpPr>
        <p:spPr bwMode="auto">
          <a:xfrm>
            <a:off x="2890838" y="5106988"/>
            <a:ext cx="4338637" cy="1587"/>
          </a:xfrm>
          <a:prstGeom prst="line">
            <a:avLst/>
          </a:prstGeom>
          <a:noFill/>
          <a:ln w="38100">
            <a:solidFill>
              <a:schemeClr val="tx1"/>
            </a:solidFill>
            <a:round/>
            <a:headEnd type="triangle" w="med" len="med"/>
            <a:tailEnd type="triangle" w="med" len="med"/>
          </a:ln>
        </p:spPr>
        <p:txBody>
          <a:bodyPr/>
          <a:lstStyle/>
          <a:p>
            <a:endParaRPr lang="en-US"/>
          </a:p>
        </p:txBody>
      </p:sp>
      <p:sp>
        <p:nvSpPr>
          <p:cNvPr id="3079" name="Text Box 10"/>
          <p:cNvSpPr txBox="1">
            <a:spLocks noChangeArrowheads="1"/>
          </p:cNvSpPr>
          <p:nvPr/>
        </p:nvSpPr>
        <p:spPr bwMode="auto">
          <a:xfrm>
            <a:off x="4851400" y="5086350"/>
            <a:ext cx="336550" cy="641350"/>
          </a:xfrm>
          <a:prstGeom prst="rect">
            <a:avLst/>
          </a:prstGeom>
          <a:noFill/>
          <a:ln w="9525">
            <a:noFill/>
            <a:miter lim="800000"/>
            <a:headEnd/>
            <a:tailEnd/>
          </a:ln>
        </p:spPr>
        <p:txBody>
          <a:bodyPr wrap="none">
            <a:spAutoFit/>
          </a:bodyPr>
          <a:lstStyle/>
          <a:p>
            <a:r>
              <a:rPr lang="en-US" sz="3600" i="1" baseline="0"/>
              <a:t>r</a:t>
            </a:r>
          </a:p>
        </p:txBody>
      </p:sp>
      <p:sp>
        <p:nvSpPr>
          <p:cNvPr id="3080" name="Rectangle 12"/>
          <p:cNvSpPr>
            <a:spLocks noGrp="1" noChangeArrowheads="1"/>
          </p:cNvSpPr>
          <p:nvPr>
            <p:ph type="title"/>
          </p:nvPr>
        </p:nvSpPr>
        <p:spPr>
          <a:noFill/>
        </p:spPr>
        <p:txBody>
          <a:bodyPr/>
          <a:lstStyle/>
          <a:p>
            <a:pPr eaLnBrk="1" hangingPunct="1"/>
            <a:r>
              <a:rPr lang="en-US" b="1" i="1" smtClean="0">
                <a:solidFill>
                  <a:schemeClr val="accent2"/>
                </a:solidFill>
                <a:latin typeface="Calibri" pitchFamily="34" charset="0"/>
              </a:rPr>
              <a:t>The Coulomb integral, </a:t>
            </a:r>
            <a:r>
              <a:rPr lang="en-US" b="1" i="1" smtClean="0">
                <a:solidFill>
                  <a:schemeClr val="accent2"/>
                </a:solidFill>
                <a:latin typeface="Symbol" pitchFamily="18" charset="2"/>
              </a:rPr>
              <a:t>a</a:t>
            </a:r>
          </a:p>
        </p:txBody>
      </p:sp>
      <p:sp>
        <p:nvSpPr>
          <p:cNvPr id="3081" name="Oval 30"/>
          <p:cNvSpPr>
            <a:spLocks noChangeArrowheads="1"/>
          </p:cNvSpPr>
          <p:nvPr/>
        </p:nvSpPr>
        <p:spPr bwMode="auto">
          <a:xfrm>
            <a:off x="3692525" y="3141663"/>
            <a:ext cx="790575" cy="769937"/>
          </a:xfrm>
          <a:prstGeom prst="ellipse">
            <a:avLst/>
          </a:prstGeom>
          <a:solidFill>
            <a:srgbClr val="0000FF"/>
          </a:solidFill>
          <a:ln w="9525">
            <a:noFill/>
            <a:round/>
            <a:headEnd/>
            <a:tailEnd/>
          </a:ln>
        </p:spPr>
        <p:txBody>
          <a:bodyPr wrap="none" anchor="ctr"/>
          <a:lstStyle/>
          <a:p>
            <a:endParaRPr lang="en-US" baseline="0"/>
          </a:p>
        </p:txBody>
      </p:sp>
      <p:sp>
        <p:nvSpPr>
          <p:cNvPr id="3082" name="Oval 31"/>
          <p:cNvSpPr>
            <a:spLocks noChangeArrowheads="1"/>
          </p:cNvSpPr>
          <p:nvPr/>
        </p:nvSpPr>
        <p:spPr bwMode="auto">
          <a:xfrm>
            <a:off x="3719513" y="3938588"/>
            <a:ext cx="781050" cy="781050"/>
          </a:xfrm>
          <a:prstGeom prst="ellipse">
            <a:avLst/>
          </a:prstGeom>
          <a:solidFill>
            <a:srgbClr val="FF0000"/>
          </a:solidFill>
          <a:ln w="9525">
            <a:noFill/>
            <a:round/>
            <a:headEnd/>
            <a:tailEnd/>
          </a:ln>
        </p:spPr>
        <p:txBody>
          <a:bodyPr wrap="none" anchor="ctr"/>
          <a:lstStyle/>
          <a:p>
            <a:endParaRPr lang="en-US" baseline="0"/>
          </a:p>
        </p:txBody>
      </p:sp>
      <p:graphicFrame>
        <p:nvGraphicFramePr>
          <p:cNvPr id="3074" name="Object 33"/>
          <p:cNvGraphicFramePr>
            <a:graphicFrameLocks noChangeAspect="1"/>
          </p:cNvGraphicFramePr>
          <p:nvPr/>
        </p:nvGraphicFramePr>
        <p:xfrm>
          <a:off x="2843213" y="3646488"/>
          <a:ext cx="727075" cy="550862"/>
        </p:xfrm>
        <a:graphic>
          <a:graphicData uri="http://schemas.openxmlformats.org/presentationml/2006/ole">
            <mc:AlternateContent xmlns:mc="http://schemas.openxmlformats.org/markup-compatibility/2006">
              <mc:Choice xmlns:v="urn:schemas-microsoft-com:vml" Requires="v">
                <p:oleObj spid="_x0000_s3098" name="Equation" r:id="rId3" imgW="317160" imgH="241200" progId="Equation.3">
                  <p:embed/>
                </p:oleObj>
              </mc:Choice>
              <mc:Fallback>
                <p:oleObj name="Equation" r:id="rId3" imgW="317160" imgH="241200" progId="Equation.3">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3646488"/>
                        <a:ext cx="727075" cy="550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3" name="Oval 3"/>
          <p:cNvSpPr>
            <a:spLocks noChangeArrowheads="1"/>
          </p:cNvSpPr>
          <p:nvPr/>
        </p:nvSpPr>
        <p:spPr bwMode="auto">
          <a:xfrm>
            <a:off x="4040188" y="3913188"/>
            <a:ext cx="88900" cy="88900"/>
          </a:xfrm>
          <a:prstGeom prst="ellipse">
            <a:avLst/>
          </a:prstGeom>
          <a:solidFill>
            <a:schemeClr val="tx1"/>
          </a:solidFill>
          <a:ln w="9525">
            <a:solidFill>
              <a:schemeClr val="tx1"/>
            </a:solidFill>
            <a:round/>
            <a:headEnd/>
            <a:tailEnd/>
          </a:ln>
        </p:spPr>
        <p:txBody>
          <a:bodyPr wrap="none" anchor="ctr"/>
          <a:lstStyle/>
          <a:p>
            <a:pPr algn="ctr"/>
            <a:endParaRPr lang="en-AU" baseline="0"/>
          </a:p>
        </p:txBody>
      </p:sp>
      <p:graphicFrame>
        <p:nvGraphicFramePr>
          <p:cNvPr id="3075" name="Object 4"/>
          <p:cNvGraphicFramePr>
            <a:graphicFrameLocks noChangeAspect="1"/>
          </p:cNvGraphicFramePr>
          <p:nvPr/>
        </p:nvGraphicFramePr>
        <p:xfrm>
          <a:off x="1547813" y="5976938"/>
          <a:ext cx="5905500" cy="765175"/>
        </p:xfrm>
        <a:graphic>
          <a:graphicData uri="http://schemas.openxmlformats.org/presentationml/2006/ole">
            <mc:AlternateContent xmlns:mc="http://schemas.openxmlformats.org/markup-compatibility/2006">
              <mc:Choice xmlns:v="urn:schemas-microsoft-com:vml" Requires="v">
                <p:oleObj spid="_x0000_s3099" name="Equation" r:id="rId5" imgW="2158920" imgH="279360" progId="Equation.3">
                  <p:embed/>
                </p:oleObj>
              </mc:Choice>
              <mc:Fallback>
                <p:oleObj name="Equation" r:id="rId5" imgW="2158920" imgH="27936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5976938"/>
                        <a:ext cx="5905500" cy="7651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Oval 30"/>
          <p:cNvSpPr>
            <a:spLocks noChangeArrowheads="1"/>
          </p:cNvSpPr>
          <p:nvPr/>
        </p:nvSpPr>
        <p:spPr bwMode="auto">
          <a:xfrm>
            <a:off x="3708400" y="3141663"/>
            <a:ext cx="790575" cy="769937"/>
          </a:xfrm>
          <a:prstGeom prst="ellipse">
            <a:avLst/>
          </a:prstGeom>
          <a:solidFill>
            <a:srgbClr val="0000FF"/>
          </a:solidFill>
          <a:ln w="9525">
            <a:noFill/>
            <a:round/>
            <a:headEnd/>
            <a:tailEnd/>
          </a:ln>
        </p:spPr>
        <p:txBody>
          <a:bodyPr wrap="none" anchor="ctr"/>
          <a:lstStyle/>
          <a:p>
            <a:endParaRPr lang="en-US" baseline="0"/>
          </a:p>
        </p:txBody>
      </p:sp>
      <p:sp>
        <p:nvSpPr>
          <p:cNvPr id="4103" name="Oval 31"/>
          <p:cNvSpPr>
            <a:spLocks noChangeArrowheads="1"/>
          </p:cNvSpPr>
          <p:nvPr/>
        </p:nvSpPr>
        <p:spPr bwMode="auto">
          <a:xfrm>
            <a:off x="3735388" y="3938588"/>
            <a:ext cx="781050" cy="781050"/>
          </a:xfrm>
          <a:prstGeom prst="ellipse">
            <a:avLst/>
          </a:prstGeom>
          <a:solidFill>
            <a:srgbClr val="FF0000"/>
          </a:solidFill>
          <a:ln w="9525">
            <a:noFill/>
            <a:round/>
            <a:headEnd/>
            <a:tailEnd/>
          </a:ln>
        </p:spPr>
        <p:txBody>
          <a:bodyPr wrap="none" anchor="ctr"/>
          <a:lstStyle/>
          <a:p>
            <a:endParaRPr lang="en-US" baseline="0"/>
          </a:p>
        </p:txBody>
      </p:sp>
      <p:sp>
        <p:nvSpPr>
          <p:cNvPr id="4104" name="Oval 30"/>
          <p:cNvSpPr>
            <a:spLocks noChangeArrowheads="1"/>
          </p:cNvSpPr>
          <p:nvPr/>
        </p:nvSpPr>
        <p:spPr bwMode="auto">
          <a:xfrm>
            <a:off x="5492750" y="3141663"/>
            <a:ext cx="790575" cy="769937"/>
          </a:xfrm>
          <a:prstGeom prst="ellipse">
            <a:avLst/>
          </a:prstGeom>
          <a:solidFill>
            <a:srgbClr val="0000FF"/>
          </a:solidFill>
          <a:ln w="9525">
            <a:noFill/>
            <a:round/>
            <a:headEnd/>
            <a:tailEnd/>
          </a:ln>
        </p:spPr>
        <p:txBody>
          <a:bodyPr wrap="none" anchor="ctr"/>
          <a:lstStyle/>
          <a:p>
            <a:endParaRPr lang="en-US" baseline="0"/>
          </a:p>
        </p:txBody>
      </p:sp>
      <p:sp>
        <p:nvSpPr>
          <p:cNvPr id="4105" name="Oval 31"/>
          <p:cNvSpPr>
            <a:spLocks noChangeArrowheads="1"/>
          </p:cNvSpPr>
          <p:nvPr/>
        </p:nvSpPr>
        <p:spPr bwMode="auto">
          <a:xfrm>
            <a:off x="5519738" y="3938588"/>
            <a:ext cx="781050" cy="781050"/>
          </a:xfrm>
          <a:prstGeom prst="ellipse">
            <a:avLst/>
          </a:prstGeom>
          <a:solidFill>
            <a:srgbClr val="FF0000"/>
          </a:solidFill>
          <a:ln w="9525">
            <a:noFill/>
            <a:round/>
            <a:headEnd/>
            <a:tailEnd/>
          </a:ln>
        </p:spPr>
        <p:txBody>
          <a:bodyPr wrap="none" anchor="ctr"/>
          <a:lstStyle/>
          <a:p>
            <a:endParaRPr lang="en-US" baseline="0"/>
          </a:p>
        </p:txBody>
      </p:sp>
      <p:sp>
        <p:nvSpPr>
          <p:cNvPr id="4106" name="Text Box 2"/>
          <p:cNvSpPr txBox="1">
            <a:spLocks noChangeArrowheads="1"/>
          </p:cNvSpPr>
          <p:nvPr/>
        </p:nvSpPr>
        <p:spPr bwMode="auto">
          <a:xfrm>
            <a:off x="1087438" y="1630363"/>
            <a:ext cx="7118350" cy="1281112"/>
          </a:xfrm>
          <a:prstGeom prst="rect">
            <a:avLst/>
          </a:prstGeom>
          <a:noFill/>
          <a:ln w="9525">
            <a:noFill/>
            <a:miter lim="800000"/>
            <a:headEnd/>
            <a:tailEnd/>
          </a:ln>
        </p:spPr>
        <p:txBody>
          <a:bodyPr>
            <a:spAutoFit/>
          </a:bodyPr>
          <a:lstStyle/>
          <a:p>
            <a:r>
              <a:rPr lang="en-US" sz="2400" b="1" i="1" baseline="0">
                <a:latin typeface="Symbol" pitchFamily="18" charset="2"/>
              </a:rPr>
              <a:t>b</a:t>
            </a:r>
            <a:r>
              <a:rPr lang="en-US" i="1"/>
              <a:t>  </a:t>
            </a:r>
            <a:r>
              <a:rPr lang="en-US" baseline="0">
                <a:latin typeface="Calibri" pitchFamily="34" charset="0"/>
              </a:rPr>
              <a:t>is a measure the strength of the bonding interaction</a:t>
            </a:r>
          </a:p>
          <a:p>
            <a:r>
              <a:rPr lang="en-US" baseline="0">
                <a:latin typeface="Calibri" pitchFamily="34" charset="0"/>
              </a:rPr>
              <a:t>as a result of the overlap of orbitals </a:t>
            </a:r>
            <a:r>
              <a:rPr lang="en-US" i="1" baseline="0">
                <a:latin typeface="Symbol" pitchFamily="18" charset="2"/>
              </a:rPr>
              <a:t>y</a:t>
            </a:r>
            <a:r>
              <a:rPr lang="en-US" i="1">
                <a:latin typeface="Calibri" pitchFamily="34" charset="0"/>
              </a:rPr>
              <a:t>2pA</a:t>
            </a:r>
            <a:r>
              <a:rPr lang="en-US" i="1" baseline="0">
                <a:latin typeface="Calibri" pitchFamily="34" charset="0"/>
              </a:rPr>
              <a:t> </a:t>
            </a:r>
            <a:r>
              <a:rPr lang="en-US" baseline="0">
                <a:latin typeface="Calibri" pitchFamily="34" charset="0"/>
              </a:rPr>
              <a:t>and </a:t>
            </a:r>
            <a:r>
              <a:rPr lang="en-US" i="1" baseline="0">
                <a:latin typeface="Symbol" pitchFamily="18" charset="2"/>
              </a:rPr>
              <a:t>y</a:t>
            </a:r>
            <a:r>
              <a:rPr lang="en-US" i="1">
                <a:latin typeface="Calibri" pitchFamily="34" charset="0"/>
              </a:rPr>
              <a:t>2pB</a:t>
            </a:r>
            <a:r>
              <a:rPr lang="en-US" i="1" baseline="0">
                <a:latin typeface="Calibri" pitchFamily="34" charset="0"/>
              </a:rPr>
              <a:t>. </a:t>
            </a:r>
            <a:r>
              <a:rPr lang="en-US" baseline="0">
                <a:latin typeface="Calibri" pitchFamily="34" charset="0"/>
              </a:rPr>
              <a:t>It is </a:t>
            </a:r>
            <a:r>
              <a:rPr lang="en-US" b="1" u="sng" baseline="0">
                <a:latin typeface="Calibri" pitchFamily="34" charset="0"/>
              </a:rPr>
              <a:t>negative</a:t>
            </a:r>
            <a:r>
              <a:rPr lang="en-US" baseline="0">
                <a:latin typeface="Calibri" pitchFamily="34" charset="0"/>
              </a:rPr>
              <a:t> (attractive) where the orbitals constructively overlap, and is </a:t>
            </a:r>
            <a:r>
              <a:rPr lang="en-US" b="1" u="sng" baseline="0">
                <a:latin typeface="Calibri" pitchFamily="34" charset="0"/>
              </a:rPr>
              <a:t>zero</a:t>
            </a:r>
            <a:r>
              <a:rPr lang="en-US" baseline="0">
                <a:latin typeface="Calibri" pitchFamily="34" charset="0"/>
              </a:rPr>
              <a:t> at large separation.</a:t>
            </a:r>
          </a:p>
        </p:txBody>
      </p:sp>
      <p:sp>
        <p:nvSpPr>
          <p:cNvPr id="4107" name="Rectangle 12"/>
          <p:cNvSpPr>
            <a:spLocks noGrp="1" noChangeArrowheads="1"/>
          </p:cNvSpPr>
          <p:nvPr>
            <p:ph type="title"/>
          </p:nvPr>
        </p:nvSpPr>
        <p:spPr>
          <a:noFill/>
        </p:spPr>
        <p:txBody>
          <a:bodyPr/>
          <a:lstStyle/>
          <a:p>
            <a:pPr eaLnBrk="1" hangingPunct="1"/>
            <a:r>
              <a:rPr lang="en-US" b="1" i="1" smtClean="0">
                <a:solidFill>
                  <a:schemeClr val="accent2"/>
                </a:solidFill>
                <a:latin typeface="Calibri" pitchFamily="34" charset="0"/>
              </a:rPr>
              <a:t>The Resonance integral, </a:t>
            </a:r>
            <a:r>
              <a:rPr lang="en-US" b="1" i="1" smtClean="0">
                <a:solidFill>
                  <a:schemeClr val="accent2"/>
                </a:solidFill>
                <a:latin typeface="Symbol" pitchFamily="18" charset="2"/>
              </a:rPr>
              <a:t>b</a:t>
            </a:r>
          </a:p>
        </p:txBody>
      </p:sp>
      <p:sp>
        <p:nvSpPr>
          <p:cNvPr id="4108" name="Oval 26"/>
          <p:cNvSpPr>
            <a:spLocks noChangeArrowheads="1"/>
          </p:cNvSpPr>
          <p:nvPr/>
        </p:nvSpPr>
        <p:spPr bwMode="auto">
          <a:xfrm>
            <a:off x="4040188" y="3913188"/>
            <a:ext cx="88900" cy="88900"/>
          </a:xfrm>
          <a:prstGeom prst="ellipse">
            <a:avLst/>
          </a:prstGeom>
          <a:solidFill>
            <a:schemeClr val="tx1"/>
          </a:solidFill>
          <a:ln w="9525">
            <a:solidFill>
              <a:schemeClr val="tx1"/>
            </a:solidFill>
            <a:round/>
            <a:headEnd/>
            <a:tailEnd/>
          </a:ln>
        </p:spPr>
        <p:txBody>
          <a:bodyPr wrap="none" anchor="ctr"/>
          <a:lstStyle/>
          <a:p>
            <a:pPr algn="ctr"/>
            <a:endParaRPr lang="en-AU" baseline="0"/>
          </a:p>
        </p:txBody>
      </p:sp>
      <p:sp>
        <p:nvSpPr>
          <p:cNvPr id="4109" name="Oval 27"/>
          <p:cNvSpPr>
            <a:spLocks noChangeArrowheads="1"/>
          </p:cNvSpPr>
          <p:nvPr/>
        </p:nvSpPr>
        <p:spPr bwMode="auto">
          <a:xfrm>
            <a:off x="5888038" y="3913188"/>
            <a:ext cx="88900" cy="88900"/>
          </a:xfrm>
          <a:prstGeom prst="ellipse">
            <a:avLst/>
          </a:prstGeom>
          <a:solidFill>
            <a:schemeClr val="tx1"/>
          </a:solidFill>
          <a:ln w="9525">
            <a:solidFill>
              <a:schemeClr val="tx1"/>
            </a:solidFill>
            <a:round/>
            <a:headEnd/>
            <a:tailEnd/>
          </a:ln>
        </p:spPr>
        <p:txBody>
          <a:bodyPr wrap="none" anchor="ctr"/>
          <a:lstStyle/>
          <a:p>
            <a:pPr algn="ctr"/>
            <a:endParaRPr lang="en-AU" baseline="0"/>
          </a:p>
        </p:txBody>
      </p:sp>
      <p:sp>
        <p:nvSpPr>
          <p:cNvPr id="4110" name="Line 28"/>
          <p:cNvSpPr>
            <a:spLocks noChangeShapeType="1"/>
          </p:cNvSpPr>
          <p:nvPr/>
        </p:nvSpPr>
        <p:spPr bwMode="auto">
          <a:xfrm>
            <a:off x="2890838" y="5106988"/>
            <a:ext cx="4338637" cy="1587"/>
          </a:xfrm>
          <a:prstGeom prst="line">
            <a:avLst/>
          </a:prstGeom>
          <a:noFill/>
          <a:ln w="38100">
            <a:solidFill>
              <a:schemeClr val="tx1"/>
            </a:solidFill>
            <a:round/>
            <a:headEnd type="triangle" w="med" len="med"/>
            <a:tailEnd type="triangle" w="med" len="med"/>
          </a:ln>
        </p:spPr>
        <p:txBody>
          <a:bodyPr/>
          <a:lstStyle/>
          <a:p>
            <a:endParaRPr lang="en-US"/>
          </a:p>
        </p:txBody>
      </p:sp>
      <p:sp>
        <p:nvSpPr>
          <p:cNvPr id="4111" name="Text Box 29"/>
          <p:cNvSpPr txBox="1">
            <a:spLocks noChangeArrowheads="1"/>
          </p:cNvSpPr>
          <p:nvPr/>
        </p:nvSpPr>
        <p:spPr bwMode="auto">
          <a:xfrm>
            <a:off x="4851400" y="5086350"/>
            <a:ext cx="336550" cy="641350"/>
          </a:xfrm>
          <a:prstGeom prst="rect">
            <a:avLst/>
          </a:prstGeom>
          <a:noFill/>
          <a:ln w="9525">
            <a:noFill/>
            <a:miter lim="800000"/>
            <a:headEnd/>
            <a:tailEnd/>
          </a:ln>
        </p:spPr>
        <p:txBody>
          <a:bodyPr wrap="none">
            <a:spAutoFit/>
          </a:bodyPr>
          <a:lstStyle/>
          <a:p>
            <a:r>
              <a:rPr lang="en-US" sz="3600" i="1" baseline="0"/>
              <a:t>r</a:t>
            </a:r>
          </a:p>
        </p:txBody>
      </p:sp>
      <p:graphicFrame>
        <p:nvGraphicFramePr>
          <p:cNvPr id="4098" name="Object 37"/>
          <p:cNvGraphicFramePr>
            <a:graphicFrameLocks noChangeAspect="1"/>
          </p:cNvGraphicFramePr>
          <p:nvPr/>
        </p:nvGraphicFramePr>
        <p:xfrm>
          <a:off x="4708525" y="3359150"/>
          <a:ext cx="655638" cy="749300"/>
        </p:xfrm>
        <a:graphic>
          <a:graphicData uri="http://schemas.openxmlformats.org/presentationml/2006/ole">
            <mc:AlternateContent xmlns:mc="http://schemas.openxmlformats.org/markup-compatibility/2006">
              <mc:Choice xmlns:v="urn:schemas-microsoft-com:vml" Requires="v">
                <p:oleObj spid="_x0000_s4142" name="Equation" r:id="rId3" imgW="177480" imgH="203040" progId="Equation.3">
                  <p:embed/>
                </p:oleObj>
              </mc:Choice>
              <mc:Fallback>
                <p:oleObj name="Equation" r:id="rId3" imgW="177480" imgH="203040" progId="Equation.3">
                  <p:embed/>
                  <p:pic>
                    <p:nvPicPr>
                      <p:cNvPr id="0" name="Object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525" y="3359150"/>
                        <a:ext cx="655638"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2" name="AutoShape 38"/>
          <p:cNvSpPr>
            <a:spLocks noChangeArrowheads="1"/>
          </p:cNvSpPr>
          <p:nvPr/>
        </p:nvSpPr>
        <p:spPr bwMode="auto">
          <a:xfrm>
            <a:off x="5219700" y="3719513"/>
            <a:ext cx="215900" cy="288925"/>
          </a:xfrm>
          <a:prstGeom prst="rightArrow">
            <a:avLst>
              <a:gd name="adj1" fmla="val 50000"/>
              <a:gd name="adj2" fmla="val 25000"/>
            </a:avLst>
          </a:prstGeom>
          <a:solidFill>
            <a:srgbClr val="009900"/>
          </a:solidFill>
          <a:ln w="9525">
            <a:solidFill>
              <a:srgbClr val="009900"/>
            </a:solidFill>
            <a:miter lim="800000"/>
            <a:headEnd/>
            <a:tailEnd/>
          </a:ln>
        </p:spPr>
        <p:txBody>
          <a:bodyPr wrap="none" anchor="ctr"/>
          <a:lstStyle/>
          <a:p>
            <a:endParaRPr lang="en-US"/>
          </a:p>
        </p:txBody>
      </p:sp>
      <p:sp>
        <p:nvSpPr>
          <p:cNvPr id="4113" name="AutoShape 39"/>
          <p:cNvSpPr>
            <a:spLocks noChangeArrowheads="1"/>
          </p:cNvSpPr>
          <p:nvPr/>
        </p:nvSpPr>
        <p:spPr bwMode="auto">
          <a:xfrm flipH="1">
            <a:off x="4572000" y="3719513"/>
            <a:ext cx="215900" cy="288925"/>
          </a:xfrm>
          <a:prstGeom prst="rightArrow">
            <a:avLst>
              <a:gd name="adj1" fmla="val 50000"/>
              <a:gd name="adj2" fmla="val 25000"/>
            </a:avLst>
          </a:prstGeom>
          <a:solidFill>
            <a:srgbClr val="009900"/>
          </a:solidFill>
          <a:ln w="9525">
            <a:solidFill>
              <a:srgbClr val="009900"/>
            </a:solidFill>
            <a:miter lim="800000"/>
            <a:headEnd/>
            <a:tailEnd/>
          </a:ln>
        </p:spPr>
        <p:txBody>
          <a:bodyPr wrap="none" anchor="ctr"/>
          <a:lstStyle/>
          <a:p>
            <a:endParaRPr lang="en-US"/>
          </a:p>
        </p:txBody>
      </p:sp>
      <p:graphicFrame>
        <p:nvGraphicFramePr>
          <p:cNvPr id="4099" name="Object 33"/>
          <p:cNvGraphicFramePr>
            <a:graphicFrameLocks noChangeAspect="1"/>
          </p:cNvGraphicFramePr>
          <p:nvPr/>
        </p:nvGraphicFramePr>
        <p:xfrm>
          <a:off x="6443663" y="3717925"/>
          <a:ext cx="727075" cy="550863"/>
        </p:xfrm>
        <a:graphic>
          <a:graphicData uri="http://schemas.openxmlformats.org/presentationml/2006/ole">
            <mc:AlternateContent xmlns:mc="http://schemas.openxmlformats.org/markup-compatibility/2006">
              <mc:Choice xmlns:v="urn:schemas-microsoft-com:vml" Requires="v">
                <p:oleObj spid="_x0000_s4143" name="Equation" r:id="rId5" imgW="317160" imgH="241200" progId="Equation.3">
                  <p:embed/>
                </p:oleObj>
              </mc:Choice>
              <mc:Fallback>
                <p:oleObj name="Equation" r:id="rId5" imgW="317160" imgH="241200" progId="Equation.3">
                  <p:embed/>
                  <p:pic>
                    <p:nvPicPr>
                      <p:cNvPr id="0" name="Object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3717925"/>
                        <a:ext cx="727075" cy="550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33"/>
          <p:cNvGraphicFramePr>
            <a:graphicFrameLocks noChangeAspect="1"/>
          </p:cNvGraphicFramePr>
          <p:nvPr/>
        </p:nvGraphicFramePr>
        <p:xfrm>
          <a:off x="2573338" y="3740150"/>
          <a:ext cx="727075" cy="550863"/>
        </p:xfrm>
        <a:graphic>
          <a:graphicData uri="http://schemas.openxmlformats.org/presentationml/2006/ole">
            <mc:AlternateContent xmlns:mc="http://schemas.openxmlformats.org/markup-compatibility/2006">
              <mc:Choice xmlns:v="urn:schemas-microsoft-com:vml" Requires="v">
                <p:oleObj spid="_x0000_s4144" name="Equation" r:id="rId7" imgW="317160" imgH="241200" progId="Equation.3">
                  <p:embed/>
                </p:oleObj>
              </mc:Choice>
              <mc:Fallback>
                <p:oleObj name="Equation" r:id="rId7" imgW="317160" imgH="241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3338" y="3740150"/>
                        <a:ext cx="727075" cy="550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Object 4"/>
          <p:cNvGraphicFramePr>
            <a:graphicFrameLocks noChangeAspect="1"/>
          </p:cNvGraphicFramePr>
          <p:nvPr/>
        </p:nvGraphicFramePr>
        <p:xfrm>
          <a:off x="1449388" y="5978525"/>
          <a:ext cx="6391275" cy="763588"/>
        </p:xfrm>
        <a:graphic>
          <a:graphicData uri="http://schemas.openxmlformats.org/presentationml/2006/ole">
            <mc:AlternateContent xmlns:mc="http://schemas.openxmlformats.org/markup-compatibility/2006">
              <mc:Choice xmlns:v="urn:schemas-microsoft-com:vml" Requires="v">
                <p:oleObj spid="_x0000_s4145" name="Equation" r:id="rId9" imgW="2336760" imgH="279360" progId="Equation.3">
                  <p:embed/>
                </p:oleObj>
              </mc:Choice>
              <mc:Fallback>
                <p:oleObj name="Equation" r:id="rId9" imgW="2336760" imgH="27936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9388" y="5978525"/>
                        <a:ext cx="6391275" cy="7635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2"/>
          <p:cNvSpPr>
            <a:spLocks noChangeShapeType="1"/>
          </p:cNvSpPr>
          <p:nvPr/>
        </p:nvSpPr>
        <p:spPr bwMode="auto">
          <a:xfrm>
            <a:off x="3317875" y="2921000"/>
            <a:ext cx="927100" cy="0"/>
          </a:xfrm>
          <a:prstGeom prst="line">
            <a:avLst/>
          </a:prstGeom>
          <a:noFill/>
          <a:ln w="38100">
            <a:solidFill>
              <a:schemeClr val="tx1"/>
            </a:solidFill>
            <a:round/>
            <a:headEnd/>
            <a:tailEnd/>
          </a:ln>
        </p:spPr>
        <p:txBody>
          <a:bodyPr/>
          <a:lstStyle/>
          <a:p>
            <a:endParaRPr lang="en-US"/>
          </a:p>
        </p:txBody>
      </p:sp>
      <p:sp>
        <p:nvSpPr>
          <p:cNvPr id="22531" name="Line 3"/>
          <p:cNvSpPr>
            <a:spLocks noChangeShapeType="1"/>
          </p:cNvSpPr>
          <p:nvPr/>
        </p:nvSpPr>
        <p:spPr bwMode="auto">
          <a:xfrm>
            <a:off x="4708525" y="1838325"/>
            <a:ext cx="927100" cy="0"/>
          </a:xfrm>
          <a:prstGeom prst="line">
            <a:avLst/>
          </a:prstGeom>
          <a:noFill/>
          <a:ln w="38100">
            <a:solidFill>
              <a:schemeClr val="tx1"/>
            </a:solidFill>
            <a:round/>
            <a:headEnd/>
            <a:tailEnd/>
          </a:ln>
        </p:spPr>
        <p:txBody>
          <a:bodyPr/>
          <a:lstStyle/>
          <a:p>
            <a:endParaRPr lang="en-US"/>
          </a:p>
        </p:txBody>
      </p:sp>
      <p:sp>
        <p:nvSpPr>
          <p:cNvPr id="22532" name="Line 4"/>
          <p:cNvSpPr>
            <a:spLocks noChangeShapeType="1"/>
          </p:cNvSpPr>
          <p:nvPr/>
        </p:nvSpPr>
        <p:spPr bwMode="auto">
          <a:xfrm>
            <a:off x="4708525" y="4098925"/>
            <a:ext cx="927100" cy="0"/>
          </a:xfrm>
          <a:prstGeom prst="line">
            <a:avLst/>
          </a:prstGeom>
          <a:noFill/>
          <a:ln w="38100">
            <a:solidFill>
              <a:schemeClr val="tx1"/>
            </a:solidFill>
            <a:round/>
            <a:headEnd/>
            <a:tailEnd/>
          </a:ln>
        </p:spPr>
        <p:txBody>
          <a:bodyPr/>
          <a:lstStyle/>
          <a:p>
            <a:endParaRPr lang="en-US"/>
          </a:p>
        </p:txBody>
      </p:sp>
      <p:sp>
        <p:nvSpPr>
          <p:cNvPr id="22533" name="Line 5"/>
          <p:cNvSpPr>
            <a:spLocks noChangeShapeType="1"/>
          </p:cNvSpPr>
          <p:nvPr/>
        </p:nvSpPr>
        <p:spPr bwMode="auto">
          <a:xfrm>
            <a:off x="6054725" y="2921000"/>
            <a:ext cx="927100" cy="0"/>
          </a:xfrm>
          <a:prstGeom prst="line">
            <a:avLst/>
          </a:prstGeom>
          <a:noFill/>
          <a:ln w="38100">
            <a:solidFill>
              <a:schemeClr val="tx1"/>
            </a:solidFill>
            <a:round/>
            <a:headEnd/>
            <a:tailEnd/>
          </a:ln>
        </p:spPr>
        <p:txBody>
          <a:bodyPr/>
          <a:lstStyle/>
          <a:p>
            <a:endParaRPr lang="en-US"/>
          </a:p>
        </p:txBody>
      </p:sp>
      <p:sp>
        <p:nvSpPr>
          <p:cNvPr id="22534" name="Line 6"/>
          <p:cNvSpPr>
            <a:spLocks noChangeShapeType="1"/>
          </p:cNvSpPr>
          <p:nvPr/>
        </p:nvSpPr>
        <p:spPr bwMode="auto">
          <a:xfrm flipH="1">
            <a:off x="4232275" y="1833563"/>
            <a:ext cx="481013" cy="1100137"/>
          </a:xfrm>
          <a:prstGeom prst="line">
            <a:avLst/>
          </a:prstGeom>
          <a:noFill/>
          <a:ln w="38100">
            <a:solidFill>
              <a:schemeClr val="tx1"/>
            </a:solidFill>
            <a:prstDash val="dash"/>
            <a:round/>
            <a:headEnd/>
            <a:tailEnd/>
          </a:ln>
        </p:spPr>
        <p:txBody>
          <a:bodyPr/>
          <a:lstStyle/>
          <a:p>
            <a:endParaRPr lang="en-US"/>
          </a:p>
        </p:txBody>
      </p:sp>
      <p:sp>
        <p:nvSpPr>
          <p:cNvPr id="22535" name="Line 7"/>
          <p:cNvSpPr>
            <a:spLocks noChangeShapeType="1"/>
          </p:cNvSpPr>
          <p:nvPr/>
        </p:nvSpPr>
        <p:spPr bwMode="auto">
          <a:xfrm flipH="1">
            <a:off x="5622925" y="2951163"/>
            <a:ext cx="419100" cy="1138237"/>
          </a:xfrm>
          <a:prstGeom prst="line">
            <a:avLst/>
          </a:prstGeom>
          <a:noFill/>
          <a:ln w="38100">
            <a:solidFill>
              <a:schemeClr val="tx1"/>
            </a:solidFill>
            <a:prstDash val="dash"/>
            <a:round/>
            <a:headEnd/>
            <a:tailEnd/>
          </a:ln>
        </p:spPr>
        <p:txBody>
          <a:bodyPr/>
          <a:lstStyle/>
          <a:p>
            <a:endParaRPr lang="en-US"/>
          </a:p>
        </p:txBody>
      </p:sp>
      <p:sp>
        <p:nvSpPr>
          <p:cNvPr id="22536" name="Line 8"/>
          <p:cNvSpPr>
            <a:spLocks noChangeShapeType="1"/>
          </p:cNvSpPr>
          <p:nvPr/>
        </p:nvSpPr>
        <p:spPr bwMode="auto">
          <a:xfrm>
            <a:off x="4273550" y="2925763"/>
            <a:ext cx="434975" cy="1149350"/>
          </a:xfrm>
          <a:prstGeom prst="line">
            <a:avLst/>
          </a:prstGeom>
          <a:noFill/>
          <a:ln w="38100">
            <a:solidFill>
              <a:schemeClr val="tx1"/>
            </a:solidFill>
            <a:prstDash val="dash"/>
            <a:round/>
            <a:headEnd/>
            <a:tailEnd/>
          </a:ln>
        </p:spPr>
        <p:txBody>
          <a:bodyPr/>
          <a:lstStyle/>
          <a:p>
            <a:endParaRPr lang="en-US"/>
          </a:p>
        </p:txBody>
      </p:sp>
      <p:sp>
        <p:nvSpPr>
          <p:cNvPr id="22537" name="Line 9"/>
          <p:cNvSpPr>
            <a:spLocks noChangeShapeType="1"/>
          </p:cNvSpPr>
          <p:nvPr/>
        </p:nvSpPr>
        <p:spPr bwMode="auto">
          <a:xfrm>
            <a:off x="5646738" y="1852613"/>
            <a:ext cx="369887" cy="1049337"/>
          </a:xfrm>
          <a:prstGeom prst="line">
            <a:avLst/>
          </a:prstGeom>
          <a:noFill/>
          <a:ln w="38100">
            <a:solidFill>
              <a:schemeClr val="tx1"/>
            </a:solidFill>
            <a:prstDash val="dash"/>
            <a:round/>
            <a:headEnd/>
            <a:tailEnd/>
          </a:ln>
        </p:spPr>
        <p:txBody>
          <a:bodyPr/>
          <a:lstStyle/>
          <a:p>
            <a:endParaRPr lang="en-US"/>
          </a:p>
        </p:txBody>
      </p:sp>
      <p:sp>
        <p:nvSpPr>
          <p:cNvPr id="22538" name="Text Box 10"/>
          <p:cNvSpPr txBox="1">
            <a:spLocks noChangeArrowheads="1"/>
          </p:cNvSpPr>
          <p:nvPr/>
        </p:nvSpPr>
        <p:spPr bwMode="auto">
          <a:xfrm>
            <a:off x="3324225" y="3022600"/>
            <a:ext cx="539750" cy="366713"/>
          </a:xfrm>
          <a:prstGeom prst="rect">
            <a:avLst/>
          </a:prstGeom>
          <a:noFill/>
          <a:ln w="9525">
            <a:noFill/>
            <a:miter lim="800000"/>
            <a:headEnd/>
            <a:tailEnd/>
          </a:ln>
        </p:spPr>
        <p:txBody>
          <a:bodyPr wrap="none">
            <a:spAutoFit/>
          </a:bodyPr>
          <a:lstStyle/>
          <a:p>
            <a:r>
              <a:rPr lang="en-US" baseline="0"/>
              <a:t>2p</a:t>
            </a:r>
            <a:r>
              <a:rPr lang="en-US"/>
              <a:t>A</a:t>
            </a:r>
          </a:p>
        </p:txBody>
      </p:sp>
      <p:sp>
        <p:nvSpPr>
          <p:cNvPr id="22539" name="Text Box 11"/>
          <p:cNvSpPr txBox="1">
            <a:spLocks noChangeArrowheads="1"/>
          </p:cNvSpPr>
          <p:nvPr/>
        </p:nvSpPr>
        <p:spPr bwMode="auto">
          <a:xfrm>
            <a:off x="6480175" y="2952750"/>
            <a:ext cx="539750" cy="366713"/>
          </a:xfrm>
          <a:prstGeom prst="rect">
            <a:avLst/>
          </a:prstGeom>
          <a:noFill/>
          <a:ln w="9525">
            <a:noFill/>
            <a:miter lim="800000"/>
            <a:headEnd/>
            <a:tailEnd/>
          </a:ln>
        </p:spPr>
        <p:txBody>
          <a:bodyPr wrap="none">
            <a:spAutoFit/>
          </a:bodyPr>
          <a:lstStyle/>
          <a:p>
            <a:r>
              <a:rPr lang="en-US" baseline="0"/>
              <a:t>2p</a:t>
            </a:r>
            <a:r>
              <a:rPr lang="en-US"/>
              <a:t>B</a:t>
            </a:r>
          </a:p>
        </p:txBody>
      </p:sp>
      <p:sp>
        <p:nvSpPr>
          <p:cNvPr id="22540" name="Text Box 12"/>
          <p:cNvSpPr txBox="1">
            <a:spLocks noChangeArrowheads="1"/>
          </p:cNvSpPr>
          <p:nvPr/>
        </p:nvSpPr>
        <p:spPr bwMode="auto">
          <a:xfrm>
            <a:off x="3452813" y="3717032"/>
            <a:ext cx="974725" cy="641350"/>
          </a:xfrm>
          <a:prstGeom prst="rect">
            <a:avLst/>
          </a:prstGeom>
          <a:noFill/>
          <a:ln w="9525">
            <a:noFill/>
            <a:miter lim="800000"/>
            <a:headEnd/>
            <a:tailEnd/>
          </a:ln>
        </p:spPr>
        <p:txBody>
          <a:bodyPr wrap="none">
            <a:spAutoFit/>
          </a:bodyPr>
          <a:lstStyle/>
          <a:p>
            <a:r>
              <a:rPr lang="en-US" sz="3600" baseline="0" dirty="0" err="1">
                <a:latin typeface="Symbol" pitchFamily="18" charset="2"/>
              </a:rPr>
              <a:t>a+b</a:t>
            </a:r>
            <a:endParaRPr lang="en-US" sz="3600" baseline="0" dirty="0">
              <a:latin typeface="Symbol" pitchFamily="18" charset="2"/>
            </a:endParaRPr>
          </a:p>
        </p:txBody>
      </p:sp>
      <p:sp>
        <p:nvSpPr>
          <p:cNvPr id="22541" name="Text Box 13"/>
          <p:cNvSpPr txBox="1">
            <a:spLocks noChangeArrowheads="1"/>
          </p:cNvSpPr>
          <p:nvPr/>
        </p:nvSpPr>
        <p:spPr bwMode="auto">
          <a:xfrm>
            <a:off x="3392488" y="1491506"/>
            <a:ext cx="974725" cy="641350"/>
          </a:xfrm>
          <a:prstGeom prst="rect">
            <a:avLst/>
          </a:prstGeom>
          <a:noFill/>
          <a:ln w="9525">
            <a:noFill/>
            <a:miter lim="800000"/>
            <a:headEnd/>
            <a:tailEnd/>
          </a:ln>
        </p:spPr>
        <p:txBody>
          <a:bodyPr wrap="none">
            <a:spAutoFit/>
          </a:bodyPr>
          <a:lstStyle/>
          <a:p>
            <a:r>
              <a:rPr lang="en-US" sz="3600" baseline="0" dirty="0">
                <a:latin typeface="Symbol" pitchFamily="18" charset="2"/>
              </a:rPr>
              <a:t>a-b</a:t>
            </a:r>
          </a:p>
        </p:txBody>
      </p:sp>
      <p:sp>
        <p:nvSpPr>
          <p:cNvPr id="22542" name="Text Box 14"/>
          <p:cNvSpPr txBox="1">
            <a:spLocks noChangeArrowheads="1"/>
          </p:cNvSpPr>
          <p:nvPr/>
        </p:nvSpPr>
        <p:spPr bwMode="auto">
          <a:xfrm>
            <a:off x="2890838" y="2501900"/>
            <a:ext cx="473075" cy="641350"/>
          </a:xfrm>
          <a:prstGeom prst="rect">
            <a:avLst/>
          </a:prstGeom>
          <a:noFill/>
          <a:ln w="9525">
            <a:noFill/>
            <a:miter lim="800000"/>
            <a:headEnd/>
            <a:tailEnd/>
          </a:ln>
        </p:spPr>
        <p:txBody>
          <a:bodyPr wrap="none">
            <a:spAutoFit/>
          </a:bodyPr>
          <a:lstStyle/>
          <a:p>
            <a:r>
              <a:rPr lang="en-US" sz="3600" baseline="0">
                <a:latin typeface="Symbol" pitchFamily="18" charset="2"/>
              </a:rPr>
              <a:t>a</a:t>
            </a:r>
          </a:p>
        </p:txBody>
      </p:sp>
      <p:sp>
        <p:nvSpPr>
          <p:cNvPr id="22543" name="Line 15"/>
          <p:cNvSpPr>
            <a:spLocks noChangeShapeType="1"/>
          </p:cNvSpPr>
          <p:nvPr/>
        </p:nvSpPr>
        <p:spPr bwMode="auto">
          <a:xfrm flipV="1">
            <a:off x="2798763" y="1892300"/>
            <a:ext cx="11112" cy="2012950"/>
          </a:xfrm>
          <a:prstGeom prst="line">
            <a:avLst/>
          </a:prstGeom>
          <a:noFill/>
          <a:ln w="28575">
            <a:solidFill>
              <a:schemeClr val="tx1"/>
            </a:solidFill>
            <a:round/>
            <a:headEnd/>
            <a:tailEnd type="triangle" w="med" len="med"/>
          </a:ln>
        </p:spPr>
        <p:txBody>
          <a:bodyPr/>
          <a:lstStyle/>
          <a:p>
            <a:endParaRPr lang="en-US"/>
          </a:p>
        </p:txBody>
      </p:sp>
      <p:sp>
        <p:nvSpPr>
          <p:cNvPr id="22544" name="Text Box 16"/>
          <p:cNvSpPr txBox="1">
            <a:spLocks noChangeArrowheads="1"/>
          </p:cNvSpPr>
          <p:nvPr/>
        </p:nvSpPr>
        <p:spPr bwMode="auto">
          <a:xfrm>
            <a:off x="2319338" y="1565275"/>
            <a:ext cx="361950" cy="579438"/>
          </a:xfrm>
          <a:prstGeom prst="rect">
            <a:avLst/>
          </a:prstGeom>
          <a:noFill/>
          <a:ln w="9525">
            <a:noFill/>
            <a:miter lim="800000"/>
            <a:headEnd/>
            <a:tailEnd/>
          </a:ln>
        </p:spPr>
        <p:txBody>
          <a:bodyPr wrap="none">
            <a:spAutoFit/>
          </a:bodyPr>
          <a:lstStyle/>
          <a:p>
            <a:r>
              <a:rPr lang="en-US" sz="3200" i="1" baseline="0">
                <a:latin typeface="Symbol" pitchFamily="18" charset="2"/>
              </a:rPr>
              <a:t>e</a:t>
            </a:r>
          </a:p>
        </p:txBody>
      </p:sp>
      <p:sp>
        <p:nvSpPr>
          <p:cNvPr id="66577" name="Line 17"/>
          <p:cNvSpPr>
            <a:spLocks noChangeShapeType="1"/>
          </p:cNvSpPr>
          <p:nvPr/>
        </p:nvSpPr>
        <p:spPr bwMode="auto">
          <a:xfrm>
            <a:off x="5253038" y="3851275"/>
            <a:ext cx="0" cy="508000"/>
          </a:xfrm>
          <a:prstGeom prst="line">
            <a:avLst/>
          </a:prstGeom>
          <a:noFill/>
          <a:ln w="57150">
            <a:solidFill>
              <a:srgbClr val="008000"/>
            </a:solidFill>
            <a:round/>
            <a:headEnd/>
            <a:tailEnd type="triangle" w="med" len="med"/>
          </a:ln>
        </p:spPr>
        <p:txBody>
          <a:bodyPr/>
          <a:lstStyle/>
          <a:p>
            <a:endParaRPr lang="en-US"/>
          </a:p>
        </p:txBody>
      </p:sp>
      <p:sp>
        <p:nvSpPr>
          <p:cNvPr id="66578" name="Line 18"/>
          <p:cNvSpPr>
            <a:spLocks noChangeShapeType="1"/>
          </p:cNvSpPr>
          <p:nvPr/>
        </p:nvSpPr>
        <p:spPr bwMode="auto">
          <a:xfrm flipV="1">
            <a:off x="5049838" y="3800475"/>
            <a:ext cx="0" cy="508000"/>
          </a:xfrm>
          <a:prstGeom prst="line">
            <a:avLst/>
          </a:prstGeom>
          <a:noFill/>
          <a:ln w="57150">
            <a:solidFill>
              <a:srgbClr val="008000"/>
            </a:solidFill>
            <a:round/>
            <a:headEnd/>
            <a:tailEnd type="triangle" w="med" len="med"/>
          </a:ln>
        </p:spPr>
        <p:txBody>
          <a:bodyPr/>
          <a:lstStyle/>
          <a:p>
            <a:endParaRPr lang="en-US"/>
          </a:p>
        </p:txBody>
      </p:sp>
      <p:sp>
        <p:nvSpPr>
          <p:cNvPr id="22547"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000" b="1" i="1" baseline="0">
                <a:solidFill>
                  <a:schemeClr val="accent2"/>
                </a:solidFill>
                <a:latin typeface="Calibri" pitchFamily="34" charset="0"/>
              </a:rPr>
              <a:t>Interacting </a:t>
            </a:r>
            <a:r>
              <a:rPr lang="en-US" sz="4000" b="1" i="1" baseline="0">
                <a:solidFill>
                  <a:schemeClr val="accent2"/>
                </a:solidFill>
                <a:latin typeface="Symbol" pitchFamily="18" charset="2"/>
              </a:rPr>
              <a:t>p</a:t>
            </a:r>
            <a:r>
              <a:rPr lang="en-US" sz="4000" b="1" i="1" baseline="0">
                <a:solidFill>
                  <a:schemeClr val="accent2"/>
                </a:solidFill>
                <a:latin typeface="Calibri" pitchFamily="34" charset="0"/>
              </a:rPr>
              <a:t> orbitals</a:t>
            </a:r>
          </a:p>
        </p:txBody>
      </p:sp>
      <p:sp>
        <p:nvSpPr>
          <p:cNvPr id="22548" name="Text Box 21"/>
          <p:cNvSpPr txBox="1">
            <a:spLocks noChangeArrowheads="1"/>
          </p:cNvSpPr>
          <p:nvPr/>
        </p:nvSpPr>
        <p:spPr bwMode="auto">
          <a:xfrm>
            <a:off x="5653088" y="3946525"/>
            <a:ext cx="350837" cy="457200"/>
          </a:xfrm>
          <a:prstGeom prst="rect">
            <a:avLst/>
          </a:prstGeom>
          <a:noFill/>
          <a:ln w="9525">
            <a:noFill/>
            <a:miter lim="800000"/>
            <a:headEnd/>
            <a:tailEnd/>
          </a:ln>
        </p:spPr>
        <p:txBody>
          <a:bodyPr wrap="none">
            <a:spAutoFit/>
          </a:bodyPr>
          <a:lstStyle/>
          <a:p>
            <a:r>
              <a:rPr lang="en-US" sz="2400" baseline="0">
                <a:latin typeface="Symbol" pitchFamily="18" charset="2"/>
              </a:rPr>
              <a:t>p</a:t>
            </a:r>
          </a:p>
        </p:txBody>
      </p:sp>
      <p:sp>
        <p:nvSpPr>
          <p:cNvPr id="22549" name="Text Box 22"/>
          <p:cNvSpPr txBox="1">
            <a:spLocks noChangeArrowheads="1"/>
          </p:cNvSpPr>
          <p:nvPr/>
        </p:nvSpPr>
        <p:spPr bwMode="auto">
          <a:xfrm>
            <a:off x="5672138" y="1484313"/>
            <a:ext cx="503237" cy="457200"/>
          </a:xfrm>
          <a:prstGeom prst="rect">
            <a:avLst/>
          </a:prstGeom>
          <a:noFill/>
          <a:ln w="9525">
            <a:noFill/>
            <a:miter lim="800000"/>
            <a:headEnd/>
            <a:tailEnd/>
          </a:ln>
        </p:spPr>
        <p:txBody>
          <a:bodyPr wrap="none">
            <a:spAutoFit/>
          </a:bodyPr>
          <a:lstStyle/>
          <a:p>
            <a:r>
              <a:rPr lang="en-US" sz="2400" baseline="0">
                <a:latin typeface="Symbol" pitchFamily="18" charset="2"/>
              </a:rPr>
              <a:t>p*</a:t>
            </a:r>
          </a:p>
        </p:txBody>
      </p:sp>
      <p:sp>
        <p:nvSpPr>
          <p:cNvPr id="22550" name="Text Box 23"/>
          <p:cNvSpPr txBox="1">
            <a:spLocks noChangeArrowheads="1"/>
          </p:cNvSpPr>
          <p:nvPr/>
        </p:nvSpPr>
        <p:spPr bwMode="auto">
          <a:xfrm>
            <a:off x="468313" y="5013325"/>
            <a:ext cx="8207375" cy="641350"/>
          </a:xfrm>
          <a:prstGeom prst="rect">
            <a:avLst/>
          </a:prstGeom>
          <a:noFill/>
          <a:ln w="9525">
            <a:noFill/>
            <a:miter lim="800000"/>
            <a:headEnd/>
            <a:tailEnd/>
          </a:ln>
        </p:spPr>
        <p:txBody>
          <a:bodyPr>
            <a:spAutoFit/>
          </a:bodyPr>
          <a:lstStyle/>
          <a:p>
            <a:r>
              <a:rPr lang="en-US" baseline="0" dirty="0"/>
              <a:t>When two p-orbitals interact, they are split by 2</a:t>
            </a:r>
            <a:r>
              <a:rPr lang="en-US" baseline="0" dirty="0">
                <a:latin typeface="Symbol" pitchFamily="18" charset="2"/>
              </a:rPr>
              <a:t>b</a:t>
            </a:r>
            <a:r>
              <a:rPr lang="en-US" baseline="0" dirty="0"/>
              <a:t>. The bonding orbital has an energy of  </a:t>
            </a:r>
            <a:r>
              <a:rPr lang="en-US" baseline="0" dirty="0">
                <a:latin typeface="Symbol" pitchFamily="18" charset="2"/>
              </a:rPr>
              <a:t>a</a:t>
            </a:r>
            <a:r>
              <a:rPr lang="en-US" baseline="0" dirty="0"/>
              <a:t> + </a:t>
            </a:r>
            <a:r>
              <a:rPr lang="en-US" baseline="0" dirty="0">
                <a:latin typeface="Symbol" pitchFamily="18" charset="2"/>
              </a:rPr>
              <a:t>b</a:t>
            </a:r>
            <a:r>
              <a:rPr lang="en-US" baseline="0" dirty="0"/>
              <a:t>, where both integrals are negative.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fade">
                                      <p:cBhvr>
                                        <p:cTn id="7" dur="500"/>
                                        <p:tgtEl>
                                          <p:spTgt spid="225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40"/>
                                        </p:tgtEl>
                                        <p:attrNameLst>
                                          <p:attrName>style.visibility</p:attrName>
                                        </p:attrNameLst>
                                      </p:cBhvr>
                                      <p:to>
                                        <p:strVal val="visible"/>
                                      </p:to>
                                    </p:set>
                                    <p:animEffect transition="in" filter="fade">
                                      <p:cBhvr>
                                        <p:cTn id="10" dur="500"/>
                                        <p:tgtEl>
                                          <p:spTgt spid="225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32"/>
                                        </p:tgtEl>
                                        <p:attrNameLst>
                                          <p:attrName>style.visibility</p:attrName>
                                        </p:attrNameLst>
                                      </p:cBhvr>
                                      <p:to>
                                        <p:strVal val="visible"/>
                                      </p:to>
                                    </p:set>
                                    <p:animEffect transition="in" filter="fade">
                                      <p:cBhvr>
                                        <p:cTn id="13" dur="500"/>
                                        <p:tgtEl>
                                          <p:spTgt spid="225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5"/>
                                        </p:tgtEl>
                                        <p:attrNameLst>
                                          <p:attrName>style.visibility</p:attrName>
                                        </p:attrNameLst>
                                      </p:cBhvr>
                                      <p:to>
                                        <p:strVal val="visible"/>
                                      </p:to>
                                    </p:set>
                                    <p:animEffect transition="in" filter="fade">
                                      <p:cBhvr>
                                        <p:cTn id="16" dur="500"/>
                                        <p:tgtEl>
                                          <p:spTgt spid="225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548"/>
                                        </p:tgtEl>
                                        <p:attrNameLst>
                                          <p:attrName>style.visibility</p:attrName>
                                        </p:attrNameLst>
                                      </p:cBhvr>
                                      <p:to>
                                        <p:strVal val="visible"/>
                                      </p:to>
                                    </p:set>
                                    <p:animEffect transition="in" filter="fade">
                                      <p:cBhvr>
                                        <p:cTn id="19" dur="500"/>
                                        <p:tgtEl>
                                          <p:spTgt spid="225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549"/>
                                        </p:tgtEl>
                                        <p:attrNameLst>
                                          <p:attrName>style.visibility</p:attrName>
                                        </p:attrNameLst>
                                      </p:cBhvr>
                                      <p:to>
                                        <p:strVal val="visible"/>
                                      </p:to>
                                    </p:set>
                                    <p:animEffect transition="in" filter="fade">
                                      <p:cBhvr>
                                        <p:cTn id="22" dur="500"/>
                                        <p:tgtEl>
                                          <p:spTgt spid="2254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541"/>
                                        </p:tgtEl>
                                        <p:attrNameLst>
                                          <p:attrName>style.visibility</p:attrName>
                                        </p:attrNameLst>
                                      </p:cBhvr>
                                      <p:to>
                                        <p:strVal val="visible"/>
                                      </p:to>
                                    </p:set>
                                    <p:animEffect transition="in" filter="fade">
                                      <p:cBhvr>
                                        <p:cTn id="25" dur="500"/>
                                        <p:tgtEl>
                                          <p:spTgt spid="2254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534"/>
                                        </p:tgtEl>
                                        <p:attrNameLst>
                                          <p:attrName>style.visibility</p:attrName>
                                        </p:attrNameLst>
                                      </p:cBhvr>
                                      <p:to>
                                        <p:strVal val="visible"/>
                                      </p:to>
                                    </p:set>
                                    <p:animEffect transition="in" filter="fade">
                                      <p:cBhvr>
                                        <p:cTn id="28" dur="500"/>
                                        <p:tgtEl>
                                          <p:spTgt spid="225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537"/>
                                        </p:tgtEl>
                                        <p:attrNameLst>
                                          <p:attrName>style.visibility</p:attrName>
                                        </p:attrNameLst>
                                      </p:cBhvr>
                                      <p:to>
                                        <p:strVal val="visible"/>
                                      </p:to>
                                    </p:set>
                                    <p:animEffect transition="in" filter="fade">
                                      <p:cBhvr>
                                        <p:cTn id="31" dur="500"/>
                                        <p:tgtEl>
                                          <p:spTgt spid="225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531"/>
                                        </p:tgtEl>
                                        <p:attrNameLst>
                                          <p:attrName>style.visibility</p:attrName>
                                        </p:attrNameLst>
                                      </p:cBhvr>
                                      <p:to>
                                        <p:strVal val="visible"/>
                                      </p:to>
                                    </p:set>
                                    <p:animEffect transition="in" filter="fade">
                                      <p:cBhvr>
                                        <p:cTn id="34" dur="500"/>
                                        <p:tgtEl>
                                          <p:spTgt spid="225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6578"/>
                                        </p:tgtEl>
                                        <p:attrNameLst>
                                          <p:attrName>style.visibility</p:attrName>
                                        </p:attrNameLst>
                                      </p:cBhvr>
                                      <p:to>
                                        <p:strVal val="visible"/>
                                      </p:to>
                                    </p:set>
                                    <p:animEffect transition="in" filter="fade">
                                      <p:cBhvr>
                                        <p:cTn id="39" dur="500"/>
                                        <p:tgtEl>
                                          <p:spTgt spid="6657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6577"/>
                                        </p:tgtEl>
                                        <p:attrNameLst>
                                          <p:attrName>style.visibility</p:attrName>
                                        </p:attrNameLst>
                                      </p:cBhvr>
                                      <p:to>
                                        <p:strVal val="visible"/>
                                      </p:to>
                                    </p:set>
                                    <p:animEffect transition="in" filter="fade">
                                      <p:cBhvr>
                                        <p:cTn id="42" dur="500"/>
                                        <p:tgtEl>
                                          <p:spTgt spid="66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2" grpId="0" animBg="1"/>
      <p:bldP spid="22534" grpId="0" animBg="1"/>
      <p:bldP spid="22535" grpId="0" animBg="1"/>
      <p:bldP spid="22536" grpId="0" animBg="1"/>
      <p:bldP spid="22537" grpId="0" animBg="1"/>
      <p:bldP spid="22540" grpId="0"/>
      <p:bldP spid="22541" grpId="0"/>
      <p:bldP spid="66577" grpId="0" animBg="1"/>
      <p:bldP spid="66578" grpId="0" animBg="1"/>
      <p:bldP spid="22548" grpId="0"/>
      <p:bldP spid="225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9"/>
          <p:cNvGraphicFramePr>
            <a:graphicFrameLocks noChangeAspect="1"/>
          </p:cNvGraphicFramePr>
          <p:nvPr/>
        </p:nvGraphicFramePr>
        <p:xfrm>
          <a:off x="419100" y="1052513"/>
          <a:ext cx="1439863" cy="1292225"/>
        </p:xfrm>
        <a:graphic>
          <a:graphicData uri="http://schemas.openxmlformats.org/presentationml/2006/ole">
            <mc:AlternateContent xmlns:mc="http://schemas.openxmlformats.org/markup-compatibility/2006">
              <mc:Choice xmlns:v="urn:schemas-microsoft-com:vml" Requires="v">
                <p:oleObj spid="_x0000_s5246" name="Bitmap Image" r:id="rId3" imgW="2048161" imgH="1838095" progId="PBrush">
                  <p:embed/>
                </p:oleObj>
              </mc:Choice>
              <mc:Fallback>
                <p:oleObj name="Bitmap Image" r:id="rId3" imgW="2048161" imgH="1838095" progId="PBrush">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052513"/>
                        <a:ext cx="143986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3" name="Object 5"/>
          <p:cNvGraphicFramePr>
            <a:graphicFrameLocks noChangeAspect="1"/>
          </p:cNvGraphicFramePr>
          <p:nvPr/>
        </p:nvGraphicFramePr>
        <p:xfrm>
          <a:off x="4505325" y="3789363"/>
          <a:ext cx="1466850" cy="1273175"/>
        </p:xfrm>
        <a:graphic>
          <a:graphicData uri="http://schemas.openxmlformats.org/presentationml/2006/ole">
            <mc:AlternateContent xmlns:mc="http://schemas.openxmlformats.org/markup-compatibility/2006">
              <mc:Choice xmlns:v="urn:schemas-microsoft-com:vml" Requires="v">
                <p:oleObj spid="_x0000_s5247" name="Bitmap Image" r:id="rId5" imgW="2085714" imgH="1809524" progId="PBrush">
                  <p:embed/>
                </p:oleObj>
              </mc:Choice>
              <mc:Fallback>
                <p:oleObj name="Bitmap Image" r:id="rId5" imgW="2085714" imgH="1809524" progId="PBrush">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5325" y="3789363"/>
                        <a:ext cx="146685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4" name="Object 6"/>
          <p:cNvGraphicFramePr>
            <a:graphicFrameLocks noChangeAspect="1"/>
          </p:cNvGraphicFramePr>
          <p:nvPr/>
        </p:nvGraphicFramePr>
        <p:xfrm>
          <a:off x="419100" y="4005263"/>
          <a:ext cx="1439863" cy="1219200"/>
        </p:xfrm>
        <a:graphic>
          <a:graphicData uri="http://schemas.openxmlformats.org/presentationml/2006/ole">
            <mc:AlternateContent xmlns:mc="http://schemas.openxmlformats.org/markup-compatibility/2006">
              <mc:Choice xmlns:v="urn:schemas-microsoft-com:vml" Requires="v">
                <p:oleObj spid="_x0000_s5248" name="Bitmap Image" r:id="rId7" imgW="2048161" imgH="1733333" progId="PBrush">
                  <p:embed/>
                </p:oleObj>
              </mc:Choice>
              <mc:Fallback>
                <p:oleObj name="Bitmap Image" r:id="rId7" imgW="2048161" imgH="1733333" progId="PBrush">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 y="4005263"/>
                        <a:ext cx="143986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5" name="Object 7"/>
          <p:cNvGraphicFramePr>
            <a:graphicFrameLocks noChangeAspect="1"/>
          </p:cNvGraphicFramePr>
          <p:nvPr/>
        </p:nvGraphicFramePr>
        <p:xfrm>
          <a:off x="409575" y="2420938"/>
          <a:ext cx="1460500" cy="1285875"/>
        </p:xfrm>
        <a:graphic>
          <a:graphicData uri="http://schemas.openxmlformats.org/presentationml/2006/ole">
            <mc:AlternateContent xmlns:mc="http://schemas.openxmlformats.org/markup-compatibility/2006">
              <mc:Choice xmlns:v="urn:schemas-microsoft-com:vml" Requires="v">
                <p:oleObj spid="_x0000_s5249" name="Bitmap Image" r:id="rId9" imgW="2076740" imgH="1828571" progId="PBrush">
                  <p:embed/>
                </p:oleObj>
              </mc:Choice>
              <mc:Fallback>
                <p:oleObj name="Bitmap Image" r:id="rId9" imgW="2076740" imgH="1828571" progId="PBrush">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9575" y="2420938"/>
                        <a:ext cx="14605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6" name="Object 8"/>
          <p:cNvGraphicFramePr>
            <a:graphicFrameLocks noChangeAspect="1"/>
          </p:cNvGraphicFramePr>
          <p:nvPr/>
        </p:nvGraphicFramePr>
        <p:xfrm>
          <a:off x="4500563" y="2492375"/>
          <a:ext cx="1473200" cy="1258888"/>
        </p:xfrm>
        <a:graphic>
          <a:graphicData uri="http://schemas.openxmlformats.org/presentationml/2006/ole">
            <mc:AlternateContent xmlns:mc="http://schemas.openxmlformats.org/markup-compatibility/2006">
              <mc:Choice xmlns:v="urn:schemas-microsoft-com:vml" Requires="v">
                <p:oleObj spid="_x0000_s5250" name="Bitmap Image" r:id="rId11" imgW="2095793" imgH="1790476" progId="PBrush">
                  <p:embed/>
                </p:oleObj>
              </mc:Choice>
              <mc:Fallback>
                <p:oleObj name="Bitmap Image" r:id="rId11" imgW="2095793" imgH="1790476" progId="PBrush">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00563" y="2492375"/>
                        <a:ext cx="14732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7" name="Object 4"/>
          <p:cNvGraphicFramePr>
            <a:graphicFrameLocks noChangeAspect="1"/>
          </p:cNvGraphicFramePr>
          <p:nvPr/>
        </p:nvGraphicFramePr>
        <p:xfrm>
          <a:off x="395288" y="5445125"/>
          <a:ext cx="1487487" cy="1279525"/>
        </p:xfrm>
        <a:graphic>
          <a:graphicData uri="http://schemas.openxmlformats.org/presentationml/2006/ole">
            <mc:AlternateContent xmlns:mc="http://schemas.openxmlformats.org/markup-compatibility/2006">
              <mc:Choice xmlns:v="urn:schemas-microsoft-com:vml" Requires="v">
                <p:oleObj spid="_x0000_s5251" name="Bitmap Image" r:id="rId13" imgW="2114845" imgH="1819529" progId="PBrush">
                  <p:embed/>
                </p:oleObj>
              </mc:Choice>
              <mc:Fallback>
                <p:oleObj name="Bitmap Image" r:id="rId13" imgW="2114845" imgH="1819529" progId="PBrush">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288" y="5445125"/>
                        <a:ext cx="1487487"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34"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000" b="1" i="1" baseline="0">
                <a:solidFill>
                  <a:schemeClr val="accent2"/>
                </a:solidFill>
                <a:latin typeface="Symbol" pitchFamily="18" charset="2"/>
              </a:rPr>
              <a:t>p</a:t>
            </a:r>
            <a:r>
              <a:rPr lang="en-US" sz="4000" b="1" i="1" baseline="0">
                <a:solidFill>
                  <a:schemeClr val="accent2"/>
                </a:solidFill>
                <a:latin typeface="Calibri" pitchFamily="34" charset="0"/>
              </a:rPr>
              <a:t> MOs of Benzene</a:t>
            </a:r>
          </a:p>
        </p:txBody>
      </p:sp>
      <p:graphicFrame>
        <p:nvGraphicFramePr>
          <p:cNvPr id="5128" name="Object 61"/>
          <p:cNvGraphicFramePr>
            <a:graphicFrameLocks noChangeAspect="1"/>
          </p:cNvGraphicFramePr>
          <p:nvPr/>
        </p:nvGraphicFramePr>
        <p:xfrm>
          <a:off x="2120900" y="5876925"/>
          <a:ext cx="2090738" cy="534988"/>
        </p:xfrm>
        <a:graphic>
          <a:graphicData uri="http://schemas.openxmlformats.org/presentationml/2006/ole">
            <mc:AlternateContent xmlns:mc="http://schemas.openxmlformats.org/markup-compatibility/2006">
              <mc:Choice xmlns:v="urn:schemas-microsoft-com:vml" Requires="v">
                <p:oleObj spid="_x0000_s5252" name="CS ChemDraw Drawing" r:id="rId15" imgW="2090160" imgH="535680" progId="ChemDraw.Document.6.0">
                  <p:embed/>
                </p:oleObj>
              </mc:Choice>
              <mc:Fallback>
                <p:oleObj name="CS ChemDraw Drawing" r:id="rId15" imgW="2090160" imgH="535680" progId="ChemDraw.Document.6.0">
                  <p:embed/>
                  <p:pic>
                    <p:nvPicPr>
                      <p:cNvPr id="0" name="Object 6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20900" y="5876925"/>
                        <a:ext cx="2090738"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9" name="Object 62"/>
          <p:cNvGraphicFramePr>
            <a:graphicFrameLocks noChangeAspect="1"/>
          </p:cNvGraphicFramePr>
          <p:nvPr/>
        </p:nvGraphicFramePr>
        <p:xfrm>
          <a:off x="2120900" y="4292600"/>
          <a:ext cx="2090738" cy="546100"/>
        </p:xfrm>
        <a:graphic>
          <a:graphicData uri="http://schemas.openxmlformats.org/presentationml/2006/ole">
            <mc:AlternateContent xmlns:mc="http://schemas.openxmlformats.org/markup-compatibility/2006">
              <mc:Choice xmlns:v="urn:schemas-microsoft-com:vml" Requires="v">
                <p:oleObj spid="_x0000_s5253" name="CS ChemDraw Drawing" r:id="rId17" imgW="2090160" imgH="546120" progId="ChemDraw.Document.6.0">
                  <p:embed/>
                </p:oleObj>
              </mc:Choice>
              <mc:Fallback>
                <p:oleObj name="CS ChemDraw Drawing" r:id="rId17" imgW="2090160" imgH="546120" progId="ChemDraw.Document.6.0">
                  <p:embed/>
                  <p:pic>
                    <p:nvPicPr>
                      <p:cNvPr id="0" name="Object 6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20900" y="4292600"/>
                        <a:ext cx="2090738"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30" name="Object 63"/>
          <p:cNvGraphicFramePr>
            <a:graphicFrameLocks noChangeAspect="1"/>
          </p:cNvGraphicFramePr>
          <p:nvPr/>
        </p:nvGraphicFramePr>
        <p:xfrm>
          <a:off x="2120900" y="2924175"/>
          <a:ext cx="2090738" cy="549275"/>
        </p:xfrm>
        <a:graphic>
          <a:graphicData uri="http://schemas.openxmlformats.org/presentationml/2006/ole">
            <mc:AlternateContent xmlns:mc="http://schemas.openxmlformats.org/markup-compatibility/2006">
              <mc:Choice xmlns:v="urn:schemas-microsoft-com:vml" Requires="v">
                <p:oleObj spid="_x0000_s5254" name="CS ChemDraw Drawing" r:id="rId19" imgW="2090160" imgH="548640" progId="ChemDraw.Document.6.0">
                  <p:embed/>
                </p:oleObj>
              </mc:Choice>
              <mc:Fallback>
                <p:oleObj name="CS ChemDraw Drawing" r:id="rId19" imgW="2090160" imgH="548640" progId="ChemDraw.Document.6.0">
                  <p:embed/>
                  <p:pic>
                    <p:nvPicPr>
                      <p:cNvPr id="0" name="Object 6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20900" y="2924175"/>
                        <a:ext cx="20907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31" name="Object 64"/>
          <p:cNvGraphicFramePr>
            <a:graphicFrameLocks noChangeAspect="1"/>
          </p:cNvGraphicFramePr>
          <p:nvPr/>
        </p:nvGraphicFramePr>
        <p:xfrm>
          <a:off x="2120900" y="1484313"/>
          <a:ext cx="2090738" cy="550862"/>
        </p:xfrm>
        <a:graphic>
          <a:graphicData uri="http://schemas.openxmlformats.org/presentationml/2006/ole">
            <mc:AlternateContent xmlns:mc="http://schemas.openxmlformats.org/markup-compatibility/2006">
              <mc:Choice xmlns:v="urn:schemas-microsoft-com:vml" Requires="v">
                <p:oleObj spid="_x0000_s5255" name="CS ChemDraw Drawing" r:id="rId21" imgW="2090160" imgH="551160" progId="ChemDraw.Document.6.0">
                  <p:embed/>
                </p:oleObj>
              </mc:Choice>
              <mc:Fallback>
                <p:oleObj name="CS ChemDraw Drawing" r:id="rId21" imgW="2090160" imgH="551160" progId="ChemDraw.Document.6.0">
                  <p:embed/>
                  <p:pic>
                    <p:nvPicPr>
                      <p:cNvPr id="0" name="Object 6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20900" y="1484313"/>
                        <a:ext cx="2090738"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32" name="Object 65"/>
          <p:cNvGraphicFramePr>
            <a:graphicFrameLocks noChangeAspect="1"/>
          </p:cNvGraphicFramePr>
          <p:nvPr/>
        </p:nvGraphicFramePr>
        <p:xfrm>
          <a:off x="6399213" y="4246563"/>
          <a:ext cx="1989137" cy="550862"/>
        </p:xfrm>
        <a:graphic>
          <a:graphicData uri="http://schemas.openxmlformats.org/presentationml/2006/ole">
            <mc:AlternateContent xmlns:mc="http://schemas.openxmlformats.org/markup-compatibility/2006">
              <mc:Choice xmlns:v="urn:schemas-microsoft-com:vml" Requires="v">
                <p:oleObj spid="_x0000_s5256" name="CS ChemDraw Drawing" r:id="rId23" imgW="1988640" imgH="551160" progId="ChemDraw.Document.6.0">
                  <p:embed/>
                </p:oleObj>
              </mc:Choice>
              <mc:Fallback>
                <p:oleObj name="CS ChemDraw Drawing" r:id="rId23" imgW="1988640" imgH="551160" progId="ChemDraw.Document.6.0">
                  <p:embed/>
                  <p:pic>
                    <p:nvPicPr>
                      <p:cNvPr id="0" name="Object 6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99213" y="4246563"/>
                        <a:ext cx="1989137"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33" name="Object 66"/>
          <p:cNvGraphicFramePr>
            <a:graphicFrameLocks noChangeAspect="1"/>
          </p:cNvGraphicFramePr>
          <p:nvPr/>
        </p:nvGraphicFramePr>
        <p:xfrm>
          <a:off x="6399213" y="2806700"/>
          <a:ext cx="1989137" cy="558800"/>
        </p:xfrm>
        <a:graphic>
          <a:graphicData uri="http://schemas.openxmlformats.org/presentationml/2006/ole">
            <mc:AlternateContent xmlns:mc="http://schemas.openxmlformats.org/markup-compatibility/2006">
              <mc:Choice xmlns:v="urn:schemas-microsoft-com:vml" Requires="v">
                <p:oleObj spid="_x0000_s5257" name="CS ChemDraw Drawing" r:id="rId25" imgW="1988640" imgH="558720" progId="ChemDraw.Document.6.0">
                  <p:embed/>
                </p:oleObj>
              </mc:Choice>
              <mc:Fallback>
                <p:oleObj name="CS ChemDraw Drawing" r:id="rId25" imgW="1988640" imgH="558720" progId="ChemDraw.Document.6.0">
                  <p:embed/>
                  <p:pic>
                    <p:nvPicPr>
                      <p:cNvPr id="0" name="Object 6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399213" y="2806700"/>
                        <a:ext cx="1989137"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35" name="Text Box 67"/>
          <p:cNvSpPr txBox="1">
            <a:spLocks noChangeArrowheads="1"/>
          </p:cNvSpPr>
          <p:nvPr/>
        </p:nvSpPr>
        <p:spPr bwMode="auto">
          <a:xfrm>
            <a:off x="5940425" y="5516563"/>
            <a:ext cx="2736850" cy="915987"/>
          </a:xfrm>
          <a:prstGeom prst="rect">
            <a:avLst/>
          </a:prstGeom>
          <a:noFill/>
          <a:ln w="9525">
            <a:noFill/>
            <a:miter lim="800000"/>
            <a:headEnd/>
            <a:tailEnd/>
          </a:ln>
        </p:spPr>
        <p:txBody>
          <a:bodyPr>
            <a:spAutoFit/>
          </a:bodyPr>
          <a:lstStyle/>
          <a:p>
            <a:r>
              <a:rPr lang="en-US" baseline="0">
                <a:latin typeface="Calibri" pitchFamily="34" charset="0"/>
              </a:rPr>
              <a:t>Maybe we can model the </a:t>
            </a:r>
            <a:r>
              <a:rPr lang="en-US" baseline="0">
                <a:latin typeface="Symbol" pitchFamily="18" charset="2"/>
              </a:rPr>
              <a:t>p</a:t>
            </a:r>
            <a:r>
              <a:rPr lang="en-US" baseline="0">
                <a:latin typeface="Calibri" pitchFamily="34" charset="0"/>
              </a:rPr>
              <a:t>-electrons as orbitals multiplied by waves?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3154363" y="1225550"/>
          <a:ext cx="1439862" cy="1292225"/>
        </p:xfrm>
        <a:graphic>
          <a:graphicData uri="http://schemas.openxmlformats.org/presentationml/2006/ole">
            <mc:AlternateContent xmlns:mc="http://schemas.openxmlformats.org/markup-compatibility/2006">
              <mc:Choice xmlns:v="urn:schemas-microsoft-com:vml" Requires="v">
                <p:oleObj spid="_x0000_s6210" name="Bitmap Image" r:id="rId3" imgW="2048161" imgH="1838095" progId="PBrush">
                  <p:embed/>
                </p:oleObj>
              </mc:Choice>
              <mc:Fallback>
                <p:oleObj name="Bitmap Image" r:id="rId3" imgW="2048161" imgH="1838095"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4363" y="1225550"/>
                        <a:ext cx="1439862"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4738688" y="3994150"/>
          <a:ext cx="1466850" cy="1273175"/>
        </p:xfrm>
        <a:graphic>
          <a:graphicData uri="http://schemas.openxmlformats.org/presentationml/2006/ole">
            <mc:AlternateContent xmlns:mc="http://schemas.openxmlformats.org/markup-compatibility/2006">
              <mc:Choice xmlns:v="urn:schemas-microsoft-com:vml" Requires="v">
                <p:oleObj spid="_x0000_s6211" name="Bitmap Image" r:id="rId5" imgW="2085714" imgH="1809524" progId="PBrush">
                  <p:embed/>
                </p:oleObj>
              </mc:Choice>
              <mc:Fallback>
                <p:oleObj name="Bitmap Image" r:id="rId5" imgW="2085714" imgH="1809524" progId="PBrush">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8688" y="3994150"/>
                        <a:ext cx="146685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48" name="Object 4"/>
          <p:cNvGraphicFramePr>
            <a:graphicFrameLocks noChangeAspect="1"/>
          </p:cNvGraphicFramePr>
          <p:nvPr/>
        </p:nvGraphicFramePr>
        <p:xfrm>
          <a:off x="3114675" y="4035425"/>
          <a:ext cx="1439863" cy="1219200"/>
        </p:xfrm>
        <a:graphic>
          <a:graphicData uri="http://schemas.openxmlformats.org/presentationml/2006/ole">
            <mc:AlternateContent xmlns:mc="http://schemas.openxmlformats.org/markup-compatibility/2006">
              <mc:Choice xmlns:v="urn:schemas-microsoft-com:vml" Requires="v">
                <p:oleObj spid="_x0000_s6212" name="Bitmap Image" r:id="rId7" imgW="2048161" imgH="1733333" progId="PBrush">
                  <p:embed/>
                </p:oleObj>
              </mc:Choice>
              <mc:Fallback>
                <p:oleObj name="Bitmap Image" r:id="rId7" imgW="2048161" imgH="1733333" progId="PBrush">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4675" y="4035425"/>
                        <a:ext cx="143986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3114675" y="2589213"/>
          <a:ext cx="1460500" cy="1285875"/>
        </p:xfrm>
        <a:graphic>
          <a:graphicData uri="http://schemas.openxmlformats.org/presentationml/2006/ole">
            <mc:AlternateContent xmlns:mc="http://schemas.openxmlformats.org/markup-compatibility/2006">
              <mc:Choice xmlns:v="urn:schemas-microsoft-com:vml" Requires="v">
                <p:oleObj spid="_x0000_s6213" name="Bitmap Image" r:id="rId9" imgW="2076740" imgH="1828571" progId="PBrush">
                  <p:embed/>
                </p:oleObj>
              </mc:Choice>
              <mc:Fallback>
                <p:oleObj name="Bitmap Image" r:id="rId9" imgW="2076740" imgH="1828571" progId="PBrush">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4675" y="2589213"/>
                        <a:ext cx="14605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4594225" y="2592388"/>
          <a:ext cx="1473200" cy="1258887"/>
        </p:xfrm>
        <a:graphic>
          <a:graphicData uri="http://schemas.openxmlformats.org/presentationml/2006/ole">
            <mc:AlternateContent xmlns:mc="http://schemas.openxmlformats.org/markup-compatibility/2006">
              <mc:Choice xmlns:v="urn:schemas-microsoft-com:vml" Requires="v">
                <p:oleObj spid="_x0000_s6214" name="Bitmap Image" r:id="rId11" imgW="2095793" imgH="1790476" progId="PBrush">
                  <p:embed/>
                </p:oleObj>
              </mc:Choice>
              <mc:Fallback>
                <p:oleObj name="Bitmap Image" r:id="rId11" imgW="2095793" imgH="1790476" progId="PBrush">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94225" y="2592388"/>
                        <a:ext cx="1473200"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51" name="Object 7"/>
          <p:cNvGraphicFramePr>
            <a:graphicFrameLocks noChangeAspect="1"/>
          </p:cNvGraphicFramePr>
          <p:nvPr/>
        </p:nvGraphicFramePr>
        <p:xfrm>
          <a:off x="3106738" y="5462588"/>
          <a:ext cx="1487487" cy="1279525"/>
        </p:xfrm>
        <a:graphic>
          <a:graphicData uri="http://schemas.openxmlformats.org/presentationml/2006/ole">
            <mc:AlternateContent xmlns:mc="http://schemas.openxmlformats.org/markup-compatibility/2006">
              <mc:Choice xmlns:v="urn:schemas-microsoft-com:vml" Requires="v">
                <p:oleObj spid="_x0000_s6215" name="Bitmap Image" r:id="rId13" imgW="2114845" imgH="1819529" progId="PBrush">
                  <p:embed/>
                </p:oleObj>
              </mc:Choice>
              <mc:Fallback>
                <p:oleObj name="Bitmap Image" r:id="rId13" imgW="2114845" imgH="1819529" progId="PBrush">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06738" y="5462588"/>
                        <a:ext cx="1487487"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152" name="Oval 8"/>
          <p:cNvSpPr>
            <a:spLocks noChangeArrowheads="1"/>
          </p:cNvSpPr>
          <p:nvPr/>
        </p:nvSpPr>
        <p:spPr bwMode="auto">
          <a:xfrm>
            <a:off x="1930400" y="5878513"/>
            <a:ext cx="1152525" cy="503237"/>
          </a:xfrm>
          <a:prstGeom prst="ellipse">
            <a:avLst/>
          </a:prstGeom>
          <a:noFill/>
          <a:ln w="57150">
            <a:solidFill>
              <a:schemeClr val="tx1"/>
            </a:solidFill>
            <a:round/>
            <a:headEnd/>
            <a:tailEnd/>
          </a:ln>
        </p:spPr>
        <p:txBody>
          <a:bodyPr wrap="none" anchor="ctr"/>
          <a:lstStyle/>
          <a:p>
            <a:endParaRPr lang="en-US"/>
          </a:p>
        </p:txBody>
      </p:sp>
      <p:sp>
        <p:nvSpPr>
          <p:cNvPr id="6153" name="Oval 9"/>
          <p:cNvSpPr>
            <a:spLocks noChangeArrowheads="1"/>
          </p:cNvSpPr>
          <p:nvPr/>
        </p:nvSpPr>
        <p:spPr bwMode="auto">
          <a:xfrm>
            <a:off x="1930400" y="5734050"/>
            <a:ext cx="1152525" cy="503238"/>
          </a:xfrm>
          <a:prstGeom prst="ellipse">
            <a:avLst/>
          </a:prstGeom>
          <a:noFill/>
          <a:ln w="57150">
            <a:solidFill>
              <a:srgbClr val="CC00CC"/>
            </a:solidFill>
            <a:round/>
            <a:headEnd/>
            <a:tailEnd/>
          </a:ln>
        </p:spPr>
        <p:txBody>
          <a:bodyPr wrap="none" anchor="ctr"/>
          <a:lstStyle/>
          <a:p>
            <a:endParaRPr lang="en-US"/>
          </a:p>
        </p:txBody>
      </p:sp>
      <p:sp>
        <p:nvSpPr>
          <p:cNvPr id="6154" name="Oval 10"/>
          <p:cNvSpPr>
            <a:spLocks noChangeArrowheads="1"/>
          </p:cNvSpPr>
          <p:nvPr/>
        </p:nvSpPr>
        <p:spPr bwMode="auto">
          <a:xfrm>
            <a:off x="6302375" y="4406900"/>
            <a:ext cx="1152525" cy="503238"/>
          </a:xfrm>
          <a:prstGeom prst="ellipse">
            <a:avLst/>
          </a:prstGeom>
          <a:noFill/>
          <a:ln w="57150">
            <a:solidFill>
              <a:schemeClr val="tx1"/>
            </a:solidFill>
            <a:round/>
            <a:headEnd/>
            <a:tailEnd/>
          </a:ln>
        </p:spPr>
        <p:txBody>
          <a:bodyPr wrap="none" anchor="ctr"/>
          <a:lstStyle/>
          <a:p>
            <a:endParaRPr lang="en-US"/>
          </a:p>
        </p:txBody>
      </p:sp>
      <p:sp>
        <p:nvSpPr>
          <p:cNvPr id="6155" name="Oval 11"/>
          <p:cNvSpPr>
            <a:spLocks noChangeArrowheads="1"/>
          </p:cNvSpPr>
          <p:nvPr/>
        </p:nvSpPr>
        <p:spPr bwMode="auto">
          <a:xfrm rot="-1831996">
            <a:off x="6302375" y="4406900"/>
            <a:ext cx="1162050" cy="503238"/>
          </a:xfrm>
          <a:prstGeom prst="ellipse">
            <a:avLst/>
          </a:prstGeom>
          <a:noFill/>
          <a:ln w="57150">
            <a:solidFill>
              <a:srgbClr val="CC00CC"/>
            </a:solidFill>
            <a:round/>
            <a:headEnd/>
            <a:tailEnd/>
          </a:ln>
        </p:spPr>
        <p:txBody>
          <a:bodyPr wrap="none" anchor="ctr"/>
          <a:lstStyle/>
          <a:p>
            <a:endParaRPr lang="en-US"/>
          </a:p>
        </p:txBody>
      </p:sp>
      <p:sp>
        <p:nvSpPr>
          <p:cNvPr id="6156" name="Oval 12"/>
          <p:cNvSpPr>
            <a:spLocks noChangeArrowheads="1"/>
          </p:cNvSpPr>
          <p:nvPr/>
        </p:nvSpPr>
        <p:spPr bwMode="auto">
          <a:xfrm>
            <a:off x="1858963" y="4437063"/>
            <a:ext cx="1152525" cy="503237"/>
          </a:xfrm>
          <a:prstGeom prst="ellipse">
            <a:avLst/>
          </a:prstGeom>
          <a:noFill/>
          <a:ln w="57150">
            <a:solidFill>
              <a:schemeClr val="tx1"/>
            </a:solidFill>
            <a:round/>
            <a:headEnd/>
            <a:tailEnd/>
          </a:ln>
        </p:spPr>
        <p:txBody>
          <a:bodyPr wrap="none" anchor="ctr"/>
          <a:lstStyle/>
          <a:p>
            <a:endParaRPr lang="en-US"/>
          </a:p>
        </p:txBody>
      </p:sp>
      <p:sp>
        <p:nvSpPr>
          <p:cNvPr id="6157" name="Oval 13"/>
          <p:cNvSpPr>
            <a:spLocks noChangeArrowheads="1"/>
          </p:cNvSpPr>
          <p:nvPr/>
        </p:nvSpPr>
        <p:spPr bwMode="auto">
          <a:xfrm>
            <a:off x="1857375" y="4579938"/>
            <a:ext cx="1162050" cy="215900"/>
          </a:xfrm>
          <a:prstGeom prst="ellipse">
            <a:avLst/>
          </a:prstGeom>
          <a:noFill/>
          <a:ln w="57150">
            <a:solidFill>
              <a:srgbClr val="CC00CC"/>
            </a:solidFill>
            <a:round/>
            <a:headEnd/>
            <a:tailEnd/>
          </a:ln>
        </p:spPr>
        <p:txBody>
          <a:bodyPr wrap="none" anchor="ctr"/>
          <a:lstStyle/>
          <a:p>
            <a:endParaRPr lang="en-US"/>
          </a:p>
        </p:txBody>
      </p:sp>
      <p:sp>
        <p:nvSpPr>
          <p:cNvPr id="6158"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000" b="1" i="1" baseline="0">
                <a:solidFill>
                  <a:schemeClr val="accent2"/>
                </a:solidFill>
                <a:latin typeface="Symbol" pitchFamily="18" charset="2"/>
              </a:rPr>
              <a:t>p</a:t>
            </a:r>
            <a:r>
              <a:rPr lang="en-US" sz="4000" b="1" i="1" baseline="0">
                <a:solidFill>
                  <a:schemeClr val="accent2"/>
                </a:solidFill>
                <a:latin typeface="Calibri" pitchFamily="34" charset="0"/>
              </a:rPr>
              <a:t> MOs of Benzene</a:t>
            </a:r>
          </a:p>
        </p:txBody>
      </p:sp>
      <p:sp>
        <p:nvSpPr>
          <p:cNvPr id="6159" name="Oval 15"/>
          <p:cNvSpPr>
            <a:spLocks noChangeArrowheads="1"/>
          </p:cNvSpPr>
          <p:nvPr/>
        </p:nvSpPr>
        <p:spPr bwMode="auto">
          <a:xfrm>
            <a:off x="1836738" y="3175000"/>
            <a:ext cx="1152525" cy="503238"/>
          </a:xfrm>
          <a:prstGeom prst="ellipse">
            <a:avLst/>
          </a:prstGeom>
          <a:noFill/>
          <a:ln w="57150">
            <a:solidFill>
              <a:schemeClr val="tx1"/>
            </a:solidFill>
            <a:round/>
            <a:headEnd/>
            <a:tailEnd/>
          </a:ln>
        </p:spPr>
        <p:txBody>
          <a:bodyPr wrap="none" anchor="ctr"/>
          <a:lstStyle/>
          <a:p>
            <a:endParaRPr lang="en-US"/>
          </a:p>
        </p:txBody>
      </p:sp>
      <p:sp>
        <p:nvSpPr>
          <p:cNvPr id="6160" name="Oval 16"/>
          <p:cNvSpPr>
            <a:spLocks noChangeArrowheads="1"/>
          </p:cNvSpPr>
          <p:nvPr/>
        </p:nvSpPr>
        <p:spPr bwMode="auto">
          <a:xfrm>
            <a:off x="1908175" y="1674813"/>
            <a:ext cx="1152525" cy="503237"/>
          </a:xfrm>
          <a:prstGeom prst="ellipse">
            <a:avLst/>
          </a:prstGeom>
          <a:noFill/>
          <a:ln w="57150">
            <a:solidFill>
              <a:schemeClr val="tx1"/>
            </a:solidFill>
            <a:round/>
            <a:headEnd/>
            <a:tailEnd/>
          </a:ln>
        </p:spPr>
        <p:txBody>
          <a:bodyPr wrap="none" anchor="ctr"/>
          <a:lstStyle/>
          <a:p>
            <a:endParaRPr lang="en-US"/>
          </a:p>
        </p:txBody>
      </p:sp>
      <p:sp>
        <p:nvSpPr>
          <p:cNvPr id="6161" name="Oval 17"/>
          <p:cNvSpPr>
            <a:spLocks noChangeArrowheads="1"/>
          </p:cNvSpPr>
          <p:nvPr/>
        </p:nvSpPr>
        <p:spPr bwMode="auto">
          <a:xfrm>
            <a:off x="6240463" y="2924175"/>
            <a:ext cx="1152525" cy="503238"/>
          </a:xfrm>
          <a:prstGeom prst="ellipse">
            <a:avLst/>
          </a:prstGeom>
          <a:noFill/>
          <a:ln w="57150">
            <a:solidFill>
              <a:schemeClr val="tx1"/>
            </a:solidFill>
            <a:round/>
            <a:headEnd/>
            <a:tailEnd/>
          </a:ln>
        </p:spPr>
        <p:txBody>
          <a:bodyPr wrap="none" anchor="ctr"/>
          <a:lstStyle/>
          <a:p>
            <a:endParaRPr lang="en-US"/>
          </a:p>
        </p:txBody>
      </p:sp>
      <p:sp>
        <p:nvSpPr>
          <p:cNvPr id="6162" name="Freeform 18"/>
          <p:cNvSpPr>
            <a:spLocks/>
          </p:cNvSpPr>
          <p:nvPr/>
        </p:nvSpPr>
        <p:spPr bwMode="auto">
          <a:xfrm>
            <a:off x="6227763" y="2528888"/>
            <a:ext cx="1189037" cy="1235075"/>
          </a:xfrm>
          <a:custGeom>
            <a:avLst/>
            <a:gdLst>
              <a:gd name="T0" fmla="*/ 416 w 749"/>
              <a:gd name="T1" fmla="*/ 567 h 778"/>
              <a:gd name="T2" fmla="*/ 688 w 749"/>
              <a:gd name="T3" fmla="*/ 748 h 778"/>
              <a:gd name="T4" fmla="*/ 734 w 749"/>
              <a:gd name="T5" fmla="*/ 386 h 778"/>
              <a:gd name="T6" fmla="*/ 597 w 749"/>
              <a:gd name="T7" fmla="*/ 23 h 778"/>
              <a:gd name="T8" fmla="*/ 371 w 749"/>
              <a:gd name="T9" fmla="*/ 249 h 778"/>
              <a:gd name="T10" fmla="*/ 235 w 749"/>
              <a:gd name="T11" fmla="*/ 522 h 778"/>
              <a:gd name="T12" fmla="*/ 8 w 749"/>
              <a:gd name="T13" fmla="*/ 386 h 778"/>
              <a:gd name="T14" fmla="*/ 189 w 749"/>
              <a:gd name="T15" fmla="*/ 340 h 778"/>
              <a:gd name="T16" fmla="*/ 416 w 749"/>
              <a:gd name="T17" fmla="*/ 567 h 7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9"/>
              <a:gd name="T28" fmla="*/ 0 h 778"/>
              <a:gd name="T29" fmla="*/ 749 w 749"/>
              <a:gd name="T30" fmla="*/ 778 h 7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9" h="778">
                <a:moveTo>
                  <a:pt x="416" y="567"/>
                </a:moveTo>
                <a:cubicBezTo>
                  <a:pt x="499" y="635"/>
                  <a:pt x="635" y="778"/>
                  <a:pt x="688" y="748"/>
                </a:cubicBezTo>
                <a:cubicBezTo>
                  <a:pt x="741" y="718"/>
                  <a:pt x="749" y="507"/>
                  <a:pt x="734" y="386"/>
                </a:cubicBezTo>
                <a:cubicBezTo>
                  <a:pt x="719" y="265"/>
                  <a:pt x="658" y="46"/>
                  <a:pt x="597" y="23"/>
                </a:cubicBezTo>
                <a:cubicBezTo>
                  <a:pt x="536" y="0"/>
                  <a:pt x="431" y="166"/>
                  <a:pt x="371" y="249"/>
                </a:cubicBezTo>
                <a:cubicBezTo>
                  <a:pt x="311" y="332"/>
                  <a:pt x="296" y="499"/>
                  <a:pt x="235" y="522"/>
                </a:cubicBezTo>
                <a:cubicBezTo>
                  <a:pt x="174" y="545"/>
                  <a:pt x="16" y="416"/>
                  <a:pt x="8" y="386"/>
                </a:cubicBezTo>
                <a:cubicBezTo>
                  <a:pt x="0" y="356"/>
                  <a:pt x="121" y="310"/>
                  <a:pt x="189" y="340"/>
                </a:cubicBezTo>
                <a:cubicBezTo>
                  <a:pt x="257" y="370"/>
                  <a:pt x="333" y="499"/>
                  <a:pt x="416" y="567"/>
                </a:cubicBezTo>
                <a:close/>
              </a:path>
            </a:pathLst>
          </a:custGeom>
          <a:noFill/>
          <a:ln w="38100" cmpd="sng">
            <a:solidFill>
              <a:srgbClr val="CC00CC"/>
            </a:solidFill>
            <a:round/>
            <a:headEnd/>
            <a:tailEnd/>
          </a:ln>
        </p:spPr>
        <p:txBody>
          <a:bodyPr/>
          <a:lstStyle/>
          <a:p>
            <a:endParaRPr lang="en-US"/>
          </a:p>
        </p:txBody>
      </p:sp>
      <p:sp>
        <p:nvSpPr>
          <p:cNvPr id="6163" name="Line 19"/>
          <p:cNvSpPr>
            <a:spLocks noChangeShapeType="1"/>
          </p:cNvSpPr>
          <p:nvPr/>
        </p:nvSpPr>
        <p:spPr bwMode="auto">
          <a:xfrm>
            <a:off x="6816725" y="4221163"/>
            <a:ext cx="142875" cy="1008062"/>
          </a:xfrm>
          <a:prstGeom prst="line">
            <a:avLst/>
          </a:prstGeom>
          <a:noFill/>
          <a:ln w="9525">
            <a:solidFill>
              <a:schemeClr val="tx1"/>
            </a:solidFill>
            <a:prstDash val="dash"/>
            <a:round/>
            <a:headEnd/>
            <a:tailEnd/>
          </a:ln>
        </p:spPr>
        <p:txBody>
          <a:bodyPr/>
          <a:lstStyle/>
          <a:p>
            <a:endParaRPr lang="en-US"/>
          </a:p>
        </p:txBody>
      </p:sp>
      <p:sp>
        <p:nvSpPr>
          <p:cNvPr id="6164" name="Line 20"/>
          <p:cNvSpPr>
            <a:spLocks noChangeShapeType="1"/>
          </p:cNvSpPr>
          <p:nvPr/>
        </p:nvSpPr>
        <p:spPr bwMode="auto">
          <a:xfrm>
            <a:off x="6743700" y="2708275"/>
            <a:ext cx="142875" cy="1008063"/>
          </a:xfrm>
          <a:prstGeom prst="line">
            <a:avLst/>
          </a:prstGeom>
          <a:noFill/>
          <a:ln w="9525">
            <a:solidFill>
              <a:schemeClr val="tx1"/>
            </a:solidFill>
            <a:prstDash val="dash"/>
            <a:round/>
            <a:headEnd/>
            <a:tailEnd/>
          </a:ln>
        </p:spPr>
        <p:txBody>
          <a:bodyPr/>
          <a:lstStyle/>
          <a:p>
            <a:endParaRPr lang="en-US"/>
          </a:p>
        </p:txBody>
      </p:sp>
      <p:sp>
        <p:nvSpPr>
          <p:cNvPr id="6165" name="Line 21"/>
          <p:cNvSpPr>
            <a:spLocks noChangeShapeType="1"/>
          </p:cNvSpPr>
          <p:nvPr/>
        </p:nvSpPr>
        <p:spPr bwMode="auto">
          <a:xfrm>
            <a:off x="1620838" y="4697413"/>
            <a:ext cx="1655762" cy="0"/>
          </a:xfrm>
          <a:prstGeom prst="line">
            <a:avLst/>
          </a:prstGeom>
          <a:noFill/>
          <a:ln w="9525">
            <a:solidFill>
              <a:schemeClr val="tx1"/>
            </a:solidFill>
            <a:prstDash val="dash"/>
            <a:round/>
            <a:headEnd/>
            <a:tailEnd/>
          </a:ln>
        </p:spPr>
        <p:txBody>
          <a:bodyPr/>
          <a:lstStyle/>
          <a:p>
            <a:endParaRPr lang="en-US"/>
          </a:p>
        </p:txBody>
      </p:sp>
      <p:sp>
        <p:nvSpPr>
          <p:cNvPr id="6166" name="Freeform 22"/>
          <p:cNvSpPr>
            <a:spLocks/>
          </p:cNvSpPr>
          <p:nvPr/>
        </p:nvSpPr>
        <p:spPr bwMode="auto">
          <a:xfrm>
            <a:off x="1836738" y="2743200"/>
            <a:ext cx="1212850" cy="1090613"/>
          </a:xfrm>
          <a:custGeom>
            <a:avLst/>
            <a:gdLst>
              <a:gd name="T0" fmla="*/ 590 w 764"/>
              <a:gd name="T1" fmla="*/ 544 h 687"/>
              <a:gd name="T2" fmla="*/ 408 w 764"/>
              <a:gd name="T3" fmla="*/ 362 h 687"/>
              <a:gd name="T4" fmla="*/ 45 w 764"/>
              <a:gd name="T5" fmla="*/ 680 h 687"/>
              <a:gd name="T6" fmla="*/ 136 w 764"/>
              <a:gd name="T7" fmla="*/ 317 h 687"/>
              <a:gd name="T8" fmla="*/ 363 w 764"/>
              <a:gd name="T9" fmla="*/ 45 h 687"/>
              <a:gd name="T10" fmla="*/ 726 w 764"/>
              <a:gd name="T11" fmla="*/ 589 h 687"/>
              <a:gd name="T12" fmla="*/ 590 w 764"/>
              <a:gd name="T13" fmla="*/ 544 h 687"/>
              <a:gd name="T14" fmla="*/ 0 60000 65536"/>
              <a:gd name="T15" fmla="*/ 0 60000 65536"/>
              <a:gd name="T16" fmla="*/ 0 60000 65536"/>
              <a:gd name="T17" fmla="*/ 0 60000 65536"/>
              <a:gd name="T18" fmla="*/ 0 60000 65536"/>
              <a:gd name="T19" fmla="*/ 0 60000 65536"/>
              <a:gd name="T20" fmla="*/ 0 60000 65536"/>
              <a:gd name="T21" fmla="*/ 0 w 764"/>
              <a:gd name="T22" fmla="*/ 0 h 687"/>
              <a:gd name="T23" fmla="*/ 764 w 764"/>
              <a:gd name="T24" fmla="*/ 687 h 6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4" h="687">
                <a:moveTo>
                  <a:pt x="590" y="544"/>
                </a:moveTo>
                <a:cubicBezTo>
                  <a:pt x="537" y="506"/>
                  <a:pt x="499" y="339"/>
                  <a:pt x="408" y="362"/>
                </a:cubicBezTo>
                <a:cubicBezTo>
                  <a:pt x="317" y="385"/>
                  <a:pt x="90" y="687"/>
                  <a:pt x="45" y="680"/>
                </a:cubicBezTo>
                <a:cubicBezTo>
                  <a:pt x="0" y="673"/>
                  <a:pt x="83" y="423"/>
                  <a:pt x="136" y="317"/>
                </a:cubicBezTo>
                <a:cubicBezTo>
                  <a:pt x="189" y="211"/>
                  <a:pt x="265" y="0"/>
                  <a:pt x="363" y="45"/>
                </a:cubicBezTo>
                <a:cubicBezTo>
                  <a:pt x="461" y="90"/>
                  <a:pt x="688" y="506"/>
                  <a:pt x="726" y="589"/>
                </a:cubicBezTo>
                <a:cubicBezTo>
                  <a:pt x="764" y="672"/>
                  <a:pt x="643" y="582"/>
                  <a:pt x="590" y="544"/>
                </a:cubicBezTo>
                <a:close/>
              </a:path>
            </a:pathLst>
          </a:custGeom>
          <a:noFill/>
          <a:ln w="38100" cmpd="sng">
            <a:solidFill>
              <a:srgbClr val="CC00CC"/>
            </a:solidFill>
            <a:round/>
            <a:headEnd/>
            <a:tailEnd/>
          </a:ln>
        </p:spPr>
        <p:txBody>
          <a:bodyPr/>
          <a:lstStyle/>
          <a:p>
            <a:endParaRPr lang="en-US"/>
          </a:p>
        </p:txBody>
      </p:sp>
      <p:sp>
        <p:nvSpPr>
          <p:cNvPr id="6167" name="Line 23"/>
          <p:cNvSpPr>
            <a:spLocks noChangeShapeType="1"/>
          </p:cNvSpPr>
          <p:nvPr/>
        </p:nvSpPr>
        <p:spPr bwMode="auto">
          <a:xfrm>
            <a:off x="1836738" y="3113088"/>
            <a:ext cx="1368425" cy="720725"/>
          </a:xfrm>
          <a:prstGeom prst="line">
            <a:avLst/>
          </a:prstGeom>
          <a:noFill/>
          <a:ln w="9525">
            <a:solidFill>
              <a:schemeClr val="tx1"/>
            </a:solidFill>
            <a:prstDash val="dash"/>
            <a:round/>
            <a:headEnd/>
            <a:tailEnd/>
          </a:ln>
        </p:spPr>
        <p:txBody>
          <a:bodyPr/>
          <a:lstStyle/>
          <a:p>
            <a:endParaRPr lang="en-US"/>
          </a:p>
        </p:txBody>
      </p:sp>
      <p:sp>
        <p:nvSpPr>
          <p:cNvPr id="6168" name="Line 24"/>
          <p:cNvSpPr>
            <a:spLocks noChangeShapeType="1"/>
          </p:cNvSpPr>
          <p:nvPr/>
        </p:nvSpPr>
        <p:spPr bwMode="auto">
          <a:xfrm flipH="1">
            <a:off x="1692275" y="3113088"/>
            <a:ext cx="1296988" cy="576262"/>
          </a:xfrm>
          <a:prstGeom prst="line">
            <a:avLst/>
          </a:prstGeom>
          <a:noFill/>
          <a:ln w="9525">
            <a:solidFill>
              <a:schemeClr val="tx1"/>
            </a:solidFill>
            <a:prstDash val="dash"/>
            <a:round/>
            <a:headEnd/>
            <a:tailEnd/>
          </a:ln>
        </p:spPr>
        <p:txBody>
          <a:bodyPr/>
          <a:lstStyle/>
          <a:p>
            <a:endParaRPr lang="en-US"/>
          </a:p>
        </p:txBody>
      </p:sp>
      <p:sp>
        <p:nvSpPr>
          <p:cNvPr id="6169" name="Freeform 25"/>
          <p:cNvSpPr>
            <a:spLocks/>
          </p:cNvSpPr>
          <p:nvPr/>
        </p:nvSpPr>
        <p:spPr bwMode="auto">
          <a:xfrm>
            <a:off x="1871663" y="1385888"/>
            <a:ext cx="1320800" cy="1008062"/>
          </a:xfrm>
          <a:custGeom>
            <a:avLst/>
            <a:gdLst>
              <a:gd name="T0" fmla="*/ 114 w 832"/>
              <a:gd name="T1" fmla="*/ 90 h 635"/>
              <a:gd name="T2" fmla="*/ 341 w 832"/>
              <a:gd name="T3" fmla="*/ 317 h 635"/>
              <a:gd name="T4" fmla="*/ 658 w 832"/>
              <a:gd name="T5" fmla="*/ 45 h 635"/>
              <a:gd name="T6" fmla="*/ 794 w 832"/>
              <a:gd name="T7" fmla="*/ 589 h 635"/>
              <a:gd name="T8" fmla="*/ 432 w 832"/>
              <a:gd name="T9" fmla="*/ 317 h 635"/>
              <a:gd name="T10" fmla="*/ 159 w 832"/>
              <a:gd name="T11" fmla="*/ 635 h 635"/>
              <a:gd name="T12" fmla="*/ 23 w 832"/>
              <a:gd name="T13" fmla="*/ 317 h 635"/>
              <a:gd name="T14" fmla="*/ 23 w 832"/>
              <a:gd name="T15" fmla="*/ 90 h 635"/>
              <a:gd name="T16" fmla="*/ 114 w 832"/>
              <a:gd name="T17" fmla="*/ 90 h 6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2"/>
              <a:gd name="T28" fmla="*/ 0 h 635"/>
              <a:gd name="T29" fmla="*/ 832 w 832"/>
              <a:gd name="T30" fmla="*/ 635 h 6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2" h="635">
                <a:moveTo>
                  <a:pt x="114" y="90"/>
                </a:moveTo>
                <a:cubicBezTo>
                  <a:pt x="167" y="128"/>
                  <a:pt x="250" y="325"/>
                  <a:pt x="341" y="317"/>
                </a:cubicBezTo>
                <a:cubicBezTo>
                  <a:pt x="432" y="309"/>
                  <a:pt x="583" y="0"/>
                  <a:pt x="658" y="45"/>
                </a:cubicBezTo>
                <a:cubicBezTo>
                  <a:pt x="733" y="90"/>
                  <a:pt x="832" y="544"/>
                  <a:pt x="794" y="589"/>
                </a:cubicBezTo>
                <a:cubicBezTo>
                  <a:pt x="756" y="634"/>
                  <a:pt x="538" y="309"/>
                  <a:pt x="432" y="317"/>
                </a:cubicBezTo>
                <a:cubicBezTo>
                  <a:pt x="326" y="325"/>
                  <a:pt x="227" y="635"/>
                  <a:pt x="159" y="635"/>
                </a:cubicBezTo>
                <a:cubicBezTo>
                  <a:pt x="91" y="635"/>
                  <a:pt x="46" y="408"/>
                  <a:pt x="23" y="317"/>
                </a:cubicBezTo>
                <a:cubicBezTo>
                  <a:pt x="0" y="226"/>
                  <a:pt x="8" y="128"/>
                  <a:pt x="23" y="90"/>
                </a:cubicBezTo>
                <a:cubicBezTo>
                  <a:pt x="38" y="52"/>
                  <a:pt x="61" y="52"/>
                  <a:pt x="114" y="90"/>
                </a:cubicBezTo>
                <a:close/>
              </a:path>
            </a:pathLst>
          </a:custGeom>
          <a:noFill/>
          <a:ln w="38100" cmpd="sng">
            <a:solidFill>
              <a:srgbClr val="CC00CC"/>
            </a:solidFill>
            <a:round/>
            <a:headEnd/>
            <a:tailEnd/>
          </a:ln>
        </p:spPr>
        <p:txBody>
          <a:bodyPr/>
          <a:lstStyle/>
          <a:p>
            <a:endParaRPr lang="en-US"/>
          </a:p>
        </p:txBody>
      </p:sp>
      <p:sp>
        <p:nvSpPr>
          <p:cNvPr id="6170" name="Line 26"/>
          <p:cNvSpPr>
            <a:spLocks noChangeShapeType="1"/>
          </p:cNvSpPr>
          <p:nvPr/>
        </p:nvSpPr>
        <p:spPr bwMode="auto">
          <a:xfrm flipV="1">
            <a:off x="1692275" y="1889125"/>
            <a:ext cx="1584325" cy="71438"/>
          </a:xfrm>
          <a:prstGeom prst="line">
            <a:avLst/>
          </a:prstGeom>
          <a:noFill/>
          <a:ln w="9525">
            <a:solidFill>
              <a:schemeClr val="tx1"/>
            </a:solidFill>
            <a:prstDash val="dash"/>
            <a:round/>
            <a:headEnd/>
            <a:tailEnd/>
          </a:ln>
        </p:spPr>
        <p:txBody>
          <a:bodyPr/>
          <a:lstStyle/>
          <a:p>
            <a:endParaRPr lang="en-US"/>
          </a:p>
        </p:txBody>
      </p:sp>
      <p:sp>
        <p:nvSpPr>
          <p:cNvPr id="6171" name="Line 27"/>
          <p:cNvSpPr>
            <a:spLocks noChangeShapeType="1"/>
          </p:cNvSpPr>
          <p:nvPr/>
        </p:nvSpPr>
        <p:spPr bwMode="auto">
          <a:xfrm flipH="1">
            <a:off x="2124075" y="1457325"/>
            <a:ext cx="649288" cy="1008063"/>
          </a:xfrm>
          <a:prstGeom prst="line">
            <a:avLst/>
          </a:prstGeom>
          <a:noFill/>
          <a:ln w="9525">
            <a:solidFill>
              <a:schemeClr val="tx1"/>
            </a:solidFill>
            <a:prstDash val="dash"/>
            <a:round/>
            <a:headEnd/>
            <a:tailEnd/>
          </a:ln>
        </p:spPr>
        <p:txBody>
          <a:bodyPr/>
          <a:lstStyle/>
          <a:p>
            <a:endParaRPr lang="en-US"/>
          </a:p>
        </p:txBody>
      </p:sp>
      <p:sp>
        <p:nvSpPr>
          <p:cNvPr id="6172" name="Line 28"/>
          <p:cNvSpPr>
            <a:spLocks noChangeShapeType="1"/>
          </p:cNvSpPr>
          <p:nvPr/>
        </p:nvSpPr>
        <p:spPr bwMode="auto">
          <a:xfrm>
            <a:off x="1981200" y="1601788"/>
            <a:ext cx="1150938" cy="647700"/>
          </a:xfrm>
          <a:prstGeom prst="line">
            <a:avLst/>
          </a:prstGeom>
          <a:noFill/>
          <a:ln w="9525">
            <a:solidFill>
              <a:schemeClr val="tx1"/>
            </a:solidFill>
            <a:prstDash val="dash"/>
            <a:round/>
            <a:headEnd/>
            <a:tailEnd/>
          </a:ln>
        </p:spPr>
        <p:txBody>
          <a:bodyPr/>
          <a:lstStyle/>
          <a:p>
            <a:endParaRPr lang="en-US"/>
          </a:p>
        </p:txBody>
      </p:sp>
      <p:sp>
        <p:nvSpPr>
          <p:cNvPr id="6173" name="Text Box 29"/>
          <p:cNvSpPr txBox="1">
            <a:spLocks noChangeArrowheads="1"/>
          </p:cNvSpPr>
          <p:nvPr/>
        </p:nvSpPr>
        <p:spPr bwMode="auto">
          <a:xfrm>
            <a:off x="468313" y="4508500"/>
            <a:ext cx="938212" cy="366713"/>
          </a:xfrm>
          <a:prstGeom prst="rect">
            <a:avLst/>
          </a:prstGeom>
          <a:noFill/>
          <a:ln w="9525">
            <a:noFill/>
            <a:miter lim="800000"/>
            <a:headEnd/>
            <a:tailEnd/>
          </a:ln>
        </p:spPr>
        <p:txBody>
          <a:bodyPr wrap="none">
            <a:spAutoFit/>
          </a:bodyPr>
          <a:lstStyle/>
          <a:p>
            <a:r>
              <a:rPr lang="en-AU" baseline="0"/>
              <a:t>cos(1</a:t>
            </a:r>
            <a:r>
              <a:rPr lang="en-AU" baseline="0">
                <a:latin typeface="Symbol" pitchFamily="18" charset="2"/>
              </a:rPr>
              <a:t>q</a:t>
            </a:r>
            <a:r>
              <a:rPr lang="en-AU" baseline="0"/>
              <a:t>)</a:t>
            </a:r>
          </a:p>
        </p:txBody>
      </p:sp>
      <p:sp>
        <p:nvSpPr>
          <p:cNvPr id="6174" name="Text Box 30"/>
          <p:cNvSpPr txBox="1">
            <a:spLocks noChangeArrowheads="1"/>
          </p:cNvSpPr>
          <p:nvPr/>
        </p:nvSpPr>
        <p:spPr bwMode="auto">
          <a:xfrm>
            <a:off x="7667625" y="4365625"/>
            <a:ext cx="874713" cy="366713"/>
          </a:xfrm>
          <a:prstGeom prst="rect">
            <a:avLst/>
          </a:prstGeom>
          <a:noFill/>
          <a:ln w="9525">
            <a:noFill/>
            <a:miter lim="800000"/>
            <a:headEnd/>
            <a:tailEnd/>
          </a:ln>
        </p:spPr>
        <p:txBody>
          <a:bodyPr wrap="none">
            <a:spAutoFit/>
          </a:bodyPr>
          <a:lstStyle/>
          <a:p>
            <a:r>
              <a:rPr lang="en-AU" baseline="0"/>
              <a:t>sin(1</a:t>
            </a:r>
            <a:r>
              <a:rPr lang="en-AU" baseline="0">
                <a:latin typeface="Symbol" pitchFamily="18" charset="2"/>
              </a:rPr>
              <a:t>q</a:t>
            </a:r>
            <a:r>
              <a:rPr lang="en-AU" baseline="0"/>
              <a:t>)</a:t>
            </a:r>
          </a:p>
        </p:txBody>
      </p:sp>
      <p:sp>
        <p:nvSpPr>
          <p:cNvPr id="6175" name="Text Box 31"/>
          <p:cNvSpPr txBox="1">
            <a:spLocks noChangeArrowheads="1"/>
          </p:cNvSpPr>
          <p:nvPr/>
        </p:nvSpPr>
        <p:spPr bwMode="auto">
          <a:xfrm>
            <a:off x="468313" y="5805488"/>
            <a:ext cx="938212" cy="366712"/>
          </a:xfrm>
          <a:prstGeom prst="rect">
            <a:avLst/>
          </a:prstGeom>
          <a:noFill/>
          <a:ln w="9525">
            <a:noFill/>
            <a:miter lim="800000"/>
            <a:headEnd/>
            <a:tailEnd/>
          </a:ln>
        </p:spPr>
        <p:txBody>
          <a:bodyPr wrap="none">
            <a:spAutoFit/>
          </a:bodyPr>
          <a:lstStyle/>
          <a:p>
            <a:r>
              <a:rPr lang="en-AU" baseline="0"/>
              <a:t>cos(0</a:t>
            </a:r>
            <a:r>
              <a:rPr lang="en-AU" baseline="0">
                <a:latin typeface="Symbol" pitchFamily="18" charset="2"/>
              </a:rPr>
              <a:t>q</a:t>
            </a:r>
            <a:r>
              <a:rPr lang="en-AU" baseline="0"/>
              <a:t>)</a:t>
            </a:r>
          </a:p>
        </p:txBody>
      </p:sp>
      <p:sp>
        <p:nvSpPr>
          <p:cNvPr id="6176" name="Text Box 32"/>
          <p:cNvSpPr txBox="1">
            <a:spLocks noChangeArrowheads="1"/>
          </p:cNvSpPr>
          <p:nvPr/>
        </p:nvSpPr>
        <p:spPr bwMode="auto">
          <a:xfrm>
            <a:off x="468313" y="3213100"/>
            <a:ext cx="938212" cy="366713"/>
          </a:xfrm>
          <a:prstGeom prst="rect">
            <a:avLst/>
          </a:prstGeom>
          <a:noFill/>
          <a:ln w="9525">
            <a:noFill/>
            <a:miter lim="800000"/>
            <a:headEnd/>
            <a:tailEnd/>
          </a:ln>
        </p:spPr>
        <p:txBody>
          <a:bodyPr wrap="none">
            <a:spAutoFit/>
          </a:bodyPr>
          <a:lstStyle/>
          <a:p>
            <a:r>
              <a:rPr lang="en-AU" baseline="0"/>
              <a:t>cos(2</a:t>
            </a:r>
            <a:r>
              <a:rPr lang="en-AU" baseline="0">
                <a:latin typeface="Symbol" pitchFamily="18" charset="2"/>
              </a:rPr>
              <a:t>q</a:t>
            </a:r>
            <a:r>
              <a:rPr lang="en-AU" baseline="0"/>
              <a:t>)</a:t>
            </a:r>
          </a:p>
        </p:txBody>
      </p:sp>
      <p:sp>
        <p:nvSpPr>
          <p:cNvPr id="6177" name="Text Box 33"/>
          <p:cNvSpPr txBox="1">
            <a:spLocks noChangeArrowheads="1"/>
          </p:cNvSpPr>
          <p:nvPr/>
        </p:nvSpPr>
        <p:spPr bwMode="auto">
          <a:xfrm>
            <a:off x="7596188" y="2997200"/>
            <a:ext cx="874712" cy="366713"/>
          </a:xfrm>
          <a:prstGeom prst="rect">
            <a:avLst/>
          </a:prstGeom>
          <a:noFill/>
          <a:ln w="9525">
            <a:noFill/>
            <a:miter lim="800000"/>
            <a:headEnd/>
            <a:tailEnd/>
          </a:ln>
        </p:spPr>
        <p:txBody>
          <a:bodyPr wrap="none">
            <a:spAutoFit/>
          </a:bodyPr>
          <a:lstStyle/>
          <a:p>
            <a:r>
              <a:rPr lang="en-AU" baseline="0"/>
              <a:t>sin(2</a:t>
            </a:r>
            <a:r>
              <a:rPr lang="en-AU" baseline="0">
                <a:latin typeface="Symbol" pitchFamily="18" charset="2"/>
              </a:rPr>
              <a:t>q</a:t>
            </a:r>
            <a:r>
              <a:rPr lang="en-AU" baseline="0"/>
              <a:t>)</a:t>
            </a:r>
          </a:p>
        </p:txBody>
      </p:sp>
      <p:sp>
        <p:nvSpPr>
          <p:cNvPr id="6178" name="Text Box 34"/>
          <p:cNvSpPr txBox="1">
            <a:spLocks noChangeArrowheads="1"/>
          </p:cNvSpPr>
          <p:nvPr/>
        </p:nvSpPr>
        <p:spPr bwMode="auto">
          <a:xfrm>
            <a:off x="539750" y="1773238"/>
            <a:ext cx="938213" cy="366712"/>
          </a:xfrm>
          <a:prstGeom prst="rect">
            <a:avLst/>
          </a:prstGeom>
          <a:noFill/>
          <a:ln w="9525">
            <a:noFill/>
            <a:miter lim="800000"/>
            <a:headEnd/>
            <a:tailEnd/>
          </a:ln>
        </p:spPr>
        <p:txBody>
          <a:bodyPr wrap="none">
            <a:spAutoFit/>
          </a:bodyPr>
          <a:lstStyle/>
          <a:p>
            <a:r>
              <a:rPr lang="en-AU" baseline="0"/>
              <a:t>cos(3</a:t>
            </a:r>
            <a:r>
              <a:rPr lang="en-AU" baseline="0">
                <a:latin typeface="Symbol" pitchFamily="18" charset="2"/>
              </a:rPr>
              <a:t>q</a:t>
            </a:r>
            <a:r>
              <a:rPr lang="en-AU" baseline="0"/>
              <a:t>)</a:t>
            </a:r>
          </a:p>
        </p:txBody>
      </p:sp>
      <p:sp>
        <p:nvSpPr>
          <p:cNvPr id="6179" name="AutoShape 35"/>
          <p:cNvSpPr>
            <a:spLocks noChangeArrowheads="1"/>
          </p:cNvSpPr>
          <p:nvPr/>
        </p:nvSpPr>
        <p:spPr bwMode="auto">
          <a:xfrm rot="1090833">
            <a:off x="5022850" y="5589588"/>
            <a:ext cx="865188" cy="576262"/>
          </a:xfrm>
          <a:prstGeom prst="hexagon">
            <a:avLst>
              <a:gd name="adj" fmla="val 37534"/>
              <a:gd name="vf" fmla="val 115470"/>
            </a:avLst>
          </a:prstGeom>
          <a:solidFill>
            <a:schemeClr val="bg2">
              <a:alpha val="18823"/>
            </a:schemeClr>
          </a:solidFill>
          <a:ln w="28575">
            <a:solidFill>
              <a:schemeClr val="tx1"/>
            </a:solidFill>
            <a:miter lim="800000"/>
            <a:headEnd/>
            <a:tailEnd/>
          </a:ln>
        </p:spPr>
        <p:txBody>
          <a:bodyPr wrap="none" anchor="ctr"/>
          <a:lstStyle/>
          <a:p>
            <a:endParaRPr lang="en-US"/>
          </a:p>
        </p:txBody>
      </p:sp>
      <p:sp>
        <p:nvSpPr>
          <p:cNvPr id="6180" name="Line 36"/>
          <p:cNvSpPr>
            <a:spLocks noChangeShapeType="1"/>
          </p:cNvSpPr>
          <p:nvPr/>
        </p:nvSpPr>
        <p:spPr bwMode="auto">
          <a:xfrm>
            <a:off x="5475288" y="5888038"/>
            <a:ext cx="122237" cy="493712"/>
          </a:xfrm>
          <a:prstGeom prst="line">
            <a:avLst/>
          </a:prstGeom>
          <a:noFill/>
          <a:ln w="28575">
            <a:solidFill>
              <a:schemeClr val="tx1"/>
            </a:solidFill>
            <a:round/>
            <a:headEnd/>
            <a:tailEnd/>
          </a:ln>
        </p:spPr>
        <p:txBody>
          <a:bodyPr/>
          <a:lstStyle/>
          <a:p>
            <a:endParaRPr lang="en-US"/>
          </a:p>
        </p:txBody>
      </p:sp>
      <p:sp>
        <p:nvSpPr>
          <p:cNvPr id="6181" name="Line 37"/>
          <p:cNvSpPr>
            <a:spLocks noChangeShapeType="1"/>
          </p:cNvSpPr>
          <p:nvPr/>
        </p:nvSpPr>
        <p:spPr bwMode="auto">
          <a:xfrm>
            <a:off x="5475288" y="5888038"/>
            <a:ext cx="627062" cy="206375"/>
          </a:xfrm>
          <a:prstGeom prst="line">
            <a:avLst/>
          </a:prstGeom>
          <a:noFill/>
          <a:ln w="28575">
            <a:solidFill>
              <a:schemeClr val="tx1"/>
            </a:solidFill>
            <a:round/>
            <a:headEnd/>
            <a:tailEnd/>
          </a:ln>
        </p:spPr>
        <p:txBody>
          <a:bodyPr/>
          <a:lstStyle/>
          <a:p>
            <a:endParaRPr lang="en-US"/>
          </a:p>
        </p:txBody>
      </p:sp>
      <p:sp>
        <p:nvSpPr>
          <p:cNvPr id="6182" name="Rectangle 38"/>
          <p:cNvSpPr>
            <a:spLocks noChangeArrowheads="1"/>
          </p:cNvSpPr>
          <p:nvPr/>
        </p:nvSpPr>
        <p:spPr bwMode="auto">
          <a:xfrm>
            <a:off x="5670550" y="6203950"/>
            <a:ext cx="657225" cy="366713"/>
          </a:xfrm>
          <a:prstGeom prst="rect">
            <a:avLst/>
          </a:prstGeom>
          <a:noFill/>
          <a:ln w="9525">
            <a:noFill/>
            <a:miter lim="800000"/>
            <a:headEnd/>
            <a:tailEnd/>
          </a:ln>
        </p:spPr>
        <p:txBody>
          <a:bodyPr wrap="none">
            <a:spAutoFit/>
          </a:bodyPr>
          <a:lstStyle/>
          <a:p>
            <a:r>
              <a:rPr lang="en-AU" baseline="0">
                <a:latin typeface="Symbol" pitchFamily="18" charset="2"/>
              </a:rPr>
              <a:t>q = 0</a:t>
            </a:r>
          </a:p>
        </p:txBody>
      </p:sp>
      <p:sp>
        <p:nvSpPr>
          <p:cNvPr id="6183" name="Rectangle 39"/>
          <p:cNvSpPr>
            <a:spLocks noChangeArrowheads="1"/>
          </p:cNvSpPr>
          <p:nvPr/>
        </p:nvSpPr>
        <p:spPr bwMode="auto">
          <a:xfrm>
            <a:off x="6102350" y="5878513"/>
            <a:ext cx="846138" cy="366712"/>
          </a:xfrm>
          <a:prstGeom prst="rect">
            <a:avLst/>
          </a:prstGeom>
          <a:noFill/>
          <a:ln w="9525">
            <a:noFill/>
            <a:miter lim="800000"/>
            <a:headEnd/>
            <a:tailEnd/>
          </a:ln>
        </p:spPr>
        <p:txBody>
          <a:bodyPr wrap="none">
            <a:spAutoFit/>
          </a:bodyPr>
          <a:lstStyle/>
          <a:p>
            <a:r>
              <a:rPr lang="en-AU" baseline="0">
                <a:latin typeface="Symbol" pitchFamily="18" charset="2"/>
              </a:rPr>
              <a:t>q = p/3</a:t>
            </a:r>
          </a:p>
        </p:txBody>
      </p:sp>
      <p:sp>
        <p:nvSpPr>
          <p:cNvPr id="6184" name="Text Box 40"/>
          <p:cNvSpPr txBox="1">
            <a:spLocks noChangeArrowheads="1"/>
          </p:cNvSpPr>
          <p:nvPr/>
        </p:nvSpPr>
        <p:spPr bwMode="auto">
          <a:xfrm>
            <a:off x="4932363" y="1700213"/>
            <a:ext cx="2043112" cy="366712"/>
          </a:xfrm>
          <a:prstGeom prst="rect">
            <a:avLst/>
          </a:prstGeom>
          <a:noFill/>
          <a:ln w="9525">
            <a:noFill/>
            <a:miter lim="800000"/>
            <a:headEnd/>
            <a:tailEnd/>
          </a:ln>
        </p:spPr>
        <p:txBody>
          <a:bodyPr wrap="none">
            <a:spAutoFit/>
          </a:bodyPr>
          <a:lstStyle/>
          <a:p>
            <a:r>
              <a:rPr lang="en-AU" baseline="0"/>
              <a:t>where is sin(3</a:t>
            </a:r>
            <a:r>
              <a:rPr lang="en-AU" baseline="0">
                <a:latin typeface="Symbol" pitchFamily="18" charset="2"/>
              </a:rPr>
              <a:t>q</a:t>
            </a:r>
            <a:r>
              <a:rPr lang="en-AU" baseline="0"/>
              <a:t>)??</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Oval 31"/>
          <p:cNvSpPr>
            <a:spLocks noChangeArrowheads="1"/>
          </p:cNvSpPr>
          <p:nvPr/>
        </p:nvSpPr>
        <p:spPr bwMode="auto">
          <a:xfrm>
            <a:off x="5151438" y="3649663"/>
            <a:ext cx="427037" cy="427037"/>
          </a:xfrm>
          <a:prstGeom prst="ellipse">
            <a:avLst/>
          </a:prstGeom>
          <a:solidFill>
            <a:srgbClr val="FF0000"/>
          </a:solidFill>
          <a:ln w="9525">
            <a:noFill/>
            <a:round/>
            <a:headEnd/>
            <a:tailEnd/>
          </a:ln>
        </p:spPr>
        <p:txBody>
          <a:bodyPr wrap="none" anchor="ctr"/>
          <a:lstStyle/>
          <a:p>
            <a:endParaRPr lang="en-US" baseline="0"/>
          </a:p>
        </p:txBody>
      </p:sp>
      <p:sp>
        <p:nvSpPr>
          <p:cNvPr id="7174" name="Oval 31"/>
          <p:cNvSpPr>
            <a:spLocks noChangeArrowheads="1"/>
          </p:cNvSpPr>
          <p:nvPr/>
        </p:nvSpPr>
        <p:spPr bwMode="auto">
          <a:xfrm>
            <a:off x="4503738" y="3074988"/>
            <a:ext cx="427037" cy="427037"/>
          </a:xfrm>
          <a:prstGeom prst="ellipse">
            <a:avLst/>
          </a:prstGeom>
          <a:solidFill>
            <a:srgbClr val="FF0000"/>
          </a:solidFill>
          <a:ln w="9525">
            <a:noFill/>
            <a:round/>
            <a:headEnd/>
            <a:tailEnd/>
          </a:ln>
        </p:spPr>
        <p:txBody>
          <a:bodyPr wrap="none" anchor="ctr"/>
          <a:lstStyle/>
          <a:p>
            <a:endParaRPr lang="en-US" baseline="0"/>
          </a:p>
        </p:txBody>
      </p:sp>
      <p:sp>
        <p:nvSpPr>
          <p:cNvPr id="7175" name="Oval 31"/>
          <p:cNvSpPr>
            <a:spLocks noChangeArrowheads="1"/>
          </p:cNvSpPr>
          <p:nvPr/>
        </p:nvSpPr>
        <p:spPr bwMode="auto">
          <a:xfrm>
            <a:off x="3203575" y="3063875"/>
            <a:ext cx="427038" cy="427038"/>
          </a:xfrm>
          <a:prstGeom prst="ellipse">
            <a:avLst/>
          </a:prstGeom>
          <a:solidFill>
            <a:srgbClr val="FF0000"/>
          </a:solidFill>
          <a:ln w="9525">
            <a:noFill/>
            <a:round/>
            <a:headEnd/>
            <a:tailEnd/>
          </a:ln>
        </p:spPr>
        <p:txBody>
          <a:bodyPr wrap="none" anchor="ctr"/>
          <a:lstStyle/>
          <a:p>
            <a:endParaRPr lang="en-US" baseline="0"/>
          </a:p>
        </p:txBody>
      </p:sp>
      <p:sp>
        <p:nvSpPr>
          <p:cNvPr id="7176" name="Oval 31"/>
          <p:cNvSpPr>
            <a:spLocks noChangeArrowheads="1"/>
          </p:cNvSpPr>
          <p:nvPr/>
        </p:nvSpPr>
        <p:spPr bwMode="auto">
          <a:xfrm>
            <a:off x="2484438" y="3640138"/>
            <a:ext cx="427037" cy="427037"/>
          </a:xfrm>
          <a:prstGeom prst="ellipse">
            <a:avLst/>
          </a:prstGeom>
          <a:solidFill>
            <a:srgbClr val="FF0000"/>
          </a:solidFill>
          <a:ln w="9525">
            <a:noFill/>
            <a:round/>
            <a:headEnd/>
            <a:tailEnd/>
          </a:ln>
        </p:spPr>
        <p:txBody>
          <a:bodyPr wrap="none" anchor="ctr"/>
          <a:lstStyle/>
          <a:p>
            <a:endParaRPr lang="en-US" baseline="0"/>
          </a:p>
        </p:txBody>
      </p:sp>
      <p:sp>
        <p:nvSpPr>
          <p:cNvPr id="7177" name="AutoShape 10"/>
          <p:cNvSpPr>
            <a:spLocks noChangeArrowheads="1"/>
          </p:cNvSpPr>
          <p:nvPr/>
        </p:nvSpPr>
        <p:spPr bwMode="auto">
          <a:xfrm>
            <a:off x="2676525" y="3063875"/>
            <a:ext cx="2736850" cy="1152525"/>
          </a:xfrm>
          <a:prstGeom prst="hexagon">
            <a:avLst>
              <a:gd name="adj" fmla="val 59366"/>
              <a:gd name="vf" fmla="val 115470"/>
            </a:avLst>
          </a:prstGeom>
          <a:solidFill>
            <a:schemeClr val="bg2">
              <a:alpha val="50195"/>
            </a:schemeClr>
          </a:solidFill>
          <a:ln w="9525">
            <a:solidFill>
              <a:schemeClr val="tx1"/>
            </a:solidFill>
            <a:miter lim="800000"/>
            <a:headEnd/>
            <a:tailEnd/>
          </a:ln>
        </p:spPr>
        <p:txBody>
          <a:bodyPr wrap="none" anchor="ctr"/>
          <a:lstStyle/>
          <a:p>
            <a:endParaRPr lang="en-US"/>
          </a:p>
        </p:txBody>
      </p:sp>
      <p:sp>
        <p:nvSpPr>
          <p:cNvPr id="7178" name="Text Box 24"/>
          <p:cNvSpPr txBox="1">
            <a:spLocks noChangeArrowheads="1"/>
          </p:cNvSpPr>
          <p:nvPr/>
        </p:nvSpPr>
        <p:spPr bwMode="auto">
          <a:xfrm>
            <a:off x="4816475" y="2141538"/>
            <a:ext cx="455613" cy="457200"/>
          </a:xfrm>
          <a:prstGeom prst="rect">
            <a:avLst/>
          </a:prstGeom>
          <a:noFill/>
          <a:ln w="9525">
            <a:noFill/>
            <a:miter lim="800000"/>
            <a:headEnd/>
            <a:tailEnd/>
          </a:ln>
        </p:spPr>
        <p:txBody>
          <a:bodyPr wrap="none">
            <a:spAutoFit/>
          </a:bodyPr>
          <a:lstStyle/>
          <a:p>
            <a:r>
              <a:rPr lang="en-AU" sz="2400" i="1" baseline="0">
                <a:latin typeface="Symbol" pitchFamily="18" charset="2"/>
              </a:rPr>
              <a:t>f</a:t>
            </a:r>
            <a:r>
              <a:rPr lang="en-AU" sz="2400" i="1"/>
              <a:t>1</a:t>
            </a:r>
          </a:p>
        </p:txBody>
      </p:sp>
      <p:sp>
        <p:nvSpPr>
          <p:cNvPr id="7179" name="Text Box 25"/>
          <p:cNvSpPr txBox="1">
            <a:spLocks noChangeArrowheads="1"/>
          </p:cNvSpPr>
          <p:nvPr/>
        </p:nvSpPr>
        <p:spPr bwMode="auto">
          <a:xfrm>
            <a:off x="3468688" y="2127250"/>
            <a:ext cx="455612" cy="457200"/>
          </a:xfrm>
          <a:prstGeom prst="rect">
            <a:avLst/>
          </a:prstGeom>
          <a:noFill/>
          <a:ln w="9525">
            <a:noFill/>
            <a:miter lim="800000"/>
            <a:headEnd/>
            <a:tailEnd/>
          </a:ln>
        </p:spPr>
        <p:txBody>
          <a:bodyPr wrap="none">
            <a:spAutoFit/>
          </a:bodyPr>
          <a:lstStyle/>
          <a:p>
            <a:r>
              <a:rPr lang="en-AU" sz="2400" i="1" baseline="0">
                <a:latin typeface="Symbol" pitchFamily="18" charset="2"/>
              </a:rPr>
              <a:t>f</a:t>
            </a:r>
            <a:r>
              <a:rPr lang="en-AU" sz="2400" i="1"/>
              <a:t>2</a:t>
            </a:r>
          </a:p>
        </p:txBody>
      </p:sp>
      <p:sp>
        <p:nvSpPr>
          <p:cNvPr id="7180" name="Text Box 26"/>
          <p:cNvSpPr txBox="1">
            <a:spLocks noChangeArrowheads="1"/>
          </p:cNvSpPr>
          <p:nvPr/>
        </p:nvSpPr>
        <p:spPr bwMode="auto">
          <a:xfrm>
            <a:off x="2124075" y="2776538"/>
            <a:ext cx="455613" cy="457200"/>
          </a:xfrm>
          <a:prstGeom prst="rect">
            <a:avLst/>
          </a:prstGeom>
          <a:noFill/>
          <a:ln w="9525">
            <a:noFill/>
            <a:miter lim="800000"/>
            <a:headEnd/>
            <a:tailEnd/>
          </a:ln>
        </p:spPr>
        <p:txBody>
          <a:bodyPr wrap="none">
            <a:spAutoFit/>
          </a:bodyPr>
          <a:lstStyle/>
          <a:p>
            <a:r>
              <a:rPr lang="en-AU" sz="2400" i="1" baseline="0">
                <a:latin typeface="Symbol" pitchFamily="18" charset="2"/>
              </a:rPr>
              <a:t>f</a:t>
            </a:r>
            <a:r>
              <a:rPr lang="en-AU" sz="2400" i="1"/>
              <a:t>3</a:t>
            </a:r>
          </a:p>
        </p:txBody>
      </p:sp>
      <p:sp>
        <p:nvSpPr>
          <p:cNvPr id="7181" name="Text Box 27"/>
          <p:cNvSpPr txBox="1">
            <a:spLocks noChangeArrowheads="1"/>
          </p:cNvSpPr>
          <p:nvPr/>
        </p:nvSpPr>
        <p:spPr bwMode="auto">
          <a:xfrm>
            <a:off x="2749550" y="4503738"/>
            <a:ext cx="455613" cy="457200"/>
          </a:xfrm>
          <a:prstGeom prst="rect">
            <a:avLst/>
          </a:prstGeom>
          <a:noFill/>
          <a:ln w="9525">
            <a:noFill/>
            <a:miter lim="800000"/>
            <a:headEnd/>
            <a:tailEnd/>
          </a:ln>
        </p:spPr>
        <p:txBody>
          <a:bodyPr wrap="none">
            <a:spAutoFit/>
          </a:bodyPr>
          <a:lstStyle/>
          <a:p>
            <a:r>
              <a:rPr lang="en-AU" sz="2400" i="1" baseline="0">
                <a:latin typeface="Symbol" pitchFamily="18" charset="2"/>
              </a:rPr>
              <a:t>f</a:t>
            </a:r>
            <a:r>
              <a:rPr lang="en-AU" sz="2400" i="1"/>
              <a:t>4</a:t>
            </a:r>
          </a:p>
        </p:txBody>
      </p:sp>
      <p:sp>
        <p:nvSpPr>
          <p:cNvPr id="7182" name="Text Box 28"/>
          <p:cNvSpPr txBox="1">
            <a:spLocks noChangeArrowheads="1"/>
          </p:cNvSpPr>
          <p:nvPr/>
        </p:nvSpPr>
        <p:spPr bwMode="auto">
          <a:xfrm>
            <a:off x="4116388" y="4503738"/>
            <a:ext cx="455612" cy="457200"/>
          </a:xfrm>
          <a:prstGeom prst="rect">
            <a:avLst/>
          </a:prstGeom>
          <a:noFill/>
          <a:ln w="9525">
            <a:noFill/>
            <a:miter lim="800000"/>
            <a:headEnd/>
            <a:tailEnd/>
          </a:ln>
        </p:spPr>
        <p:txBody>
          <a:bodyPr wrap="none">
            <a:spAutoFit/>
          </a:bodyPr>
          <a:lstStyle/>
          <a:p>
            <a:r>
              <a:rPr lang="en-AU" sz="2400" i="1" baseline="0">
                <a:latin typeface="Symbol" pitchFamily="18" charset="2"/>
              </a:rPr>
              <a:t>f</a:t>
            </a:r>
            <a:r>
              <a:rPr lang="en-AU" sz="2400" i="1"/>
              <a:t>5</a:t>
            </a:r>
          </a:p>
        </p:txBody>
      </p:sp>
      <p:sp>
        <p:nvSpPr>
          <p:cNvPr id="7183" name="Text Box 29"/>
          <p:cNvSpPr txBox="1">
            <a:spLocks noChangeArrowheads="1"/>
          </p:cNvSpPr>
          <p:nvPr/>
        </p:nvSpPr>
        <p:spPr bwMode="auto">
          <a:xfrm>
            <a:off x="5629275" y="3927475"/>
            <a:ext cx="455613" cy="457200"/>
          </a:xfrm>
          <a:prstGeom prst="rect">
            <a:avLst/>
          </a:prstGeom>
          <a:noFill/>
          <a:ln w="9525">
            <a:noFill/>
            <a:miter lim="800000"/>
            <a:headEnd/>
            <a:tailEnd/>
          </a:ln>
        </p:spPr>
        <p:txBody>
          <a:bodyPr wrap="none">
            <a:spAutoFit/>
          </a:bodyPr>
          <a:lstStyle/>
          <a:p>
            <a:r>
              <a:rPr lang="en-AU" sz="2400" i="1" baseline="0">
                <a:latin typeface="Symbol" pitchFamily="18" charset="2"/>
              </a:rPr>
              <a:t>f</a:t>
            </a:r>
            <a:r>
              <a:rPr lang="en-AU" sz="2400" i="1"/>
              <a:t>6</a:t>
            </a:r>
          </a:p>
        </p:txBody>
      </p:sp>
      <p:graphicFrame>
        <p:nvGraphicFramePr>
          <p:cNvPr id="7170" name="Object 30"/>
          <p:cNvGraphicFramePr>
            <a:graphicFrameLocks noChangeAspect="1"/>
          </p:cNvGraphicFramePr>
          <p:nvPr/>
        </p:nvGraphicFramePr>
        <p:xfrm>
          <a:off x="2268538" y="1190625"/>
          <a:ext cx="3844925" cy="1038225"/>
        </p:xfrm>
        <a:graphic>
          <a:graphicData uri="http://schemas.openxmlformats.org/presentationml/2006/ole">
            <mc:AlternateContent xmlns:mc="http://schemas.openxmlformats.org/markup-compatibility/2006">
              <mc:Choice xmlns:v="urn:schemas-microsoft-com:vml" Requires="v">
                <p:oleObj spid="_x0000_s7204" name="Equation" r:id="rId3" imgW="1600200" imgH="431640" progId="Equation.3">
                  <p:embed/>
                </p:oleObj>
              </mc:Choice>
              <mc:Fallback>
                <p:oleObj name="Equation" r:id="rId3" imgW="1600200" imgH="431640" progId="Equation.3">
                  <p:embed/>
                  <p:pic>
                    <p:nvPicPr>
                      <p:cNvPr id="0"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1190625"/>
                        <a:ext cx="38449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84" name="Text Box 31"/>
          <p:cNvSpPr txBox="1">
            <a:spLocks noChangeArrowheads="1"/>
          </p:cNvSpPr>
          <p:nvPr/>
        </p:nvSpPr>
        <p:spPr bwMode="auto">
          <a:xfrm>
            <a:off x="107950" y="3038475"/>
            <a:ext cx="2035175" cy="915988"/>
          </a:xfrm>
          <a:prstGeom prst="rect">
            <a:avLst/>
          </a:prstGeom>
          <a:noFill/>
          <a:ln w="9525">
            <a:noFill/>
            <a:miter lim="800000"/>
            <a:headEnd/>
            <a:tailEnd/>
          </a:ln>
        </p:spPr>
        <p:txBody>
          <a:bodyPr>
            <a:spAutoFit/>
          </a:bodyPr>
          <a:lstStyle/>
          <a:p>
            <a:r>
              <a:rPr lang="en-AU" baseline="0">
                <a:latin typeface="Calibri" pitchFamily="34" charset="0"/>
              </a:rPr>
              <a:t>this is here to keep the total “probability” to 1</a:t>
            </a:r>
          </a:p>
        </p:txBody>
      </p:sp>
      <p:sp>
        <p:nvSpPr>
          <p:cNvPr id="7185" name="Line 32"/>
          <p:cNvSpPr>
            <a:spLocks noChangeShapeType="1"/>
          </p:cNvSpPr>
          <p:nvPr/>
        </p:nvSpPr>
        <p:spPr bwMode="auto">
          <a:xfrm flipV="1">
            <a:off x="1692275" y="2127250"/>
            <a:ext cx="1439863" cy="647700"/>
          </a:xfrm>
          <a:prstGeom prst="line">
            <a:avLst/>
          </a:prstGeom>
          <a:noFill/>
          <a:ln w="38100">
            <a:solidFill>
              <a:srgbClr val="FF3300"/>
            </a:solidFill>
            <a:round/>
            <a:headEnd/>
            <a:tailEnd type="triangle" w="med" len="med"/>
          </a:ln>
        </p:spPr>
        <p:txBody>
          <a:bodyPr/>
          <a:lstStyle/>
          <a:p>
            <a:endParaRPr lang="en-US"/>
          </a:p>
        </p:txBody>
      </p:sp>
      <p:sp>
        <p:nvSpPr>
          <p:cNvPr id="7186" name="Text Box 33"/>
          <p:cNvSpPr txBox="1">
            <a:spLocks noChangeArrowheads="1"/>
          </p:cNvSpPr>
          <p:nvPr/>
        </p:nvSpPr>
        <p:spPr bwMode="auto">
          <a:xfrm>
            <a:off x="6156325" y="2800350"/>
            <a:ext cx="2700338" cy="641350"/>
          </a:xfrm>
          <a:prstGeom prst="rect">
            <a:avLst/>
          </a:prstGeom>
          <a:noFill/>
          <a:ln w="9525">
            <a:noFill/>
            <a:miter lim="800000"/>
            <a:headEnd/>
            <a:tailEnd/>
          </a:ln>
        </p:spPr>
        <p:txBody>
          <a:bodyPr>
            <a:spAutoFit/>
          </a:bodyPr>
          <a:lstStyle/>
          <a:p>
            <a:r>
              <a:rPr lang="en-AU" baseline="0">
                <a:latin typeface="Calibri" pitchFamily="34" charset="0"/>
              </a:rPr>
              <a:t>this is the</a:t>
            </a:r>
          </a:p>
          <a:p>
            <a:r>
              <a:rPr lang="en-AU" baseline="0">
                <a:latin typeface="Calibri" pitchFamily="34" charset="0"/>
              </a:rPr>
              <a:t>particle-on-a-ring wave</a:t>
            </a:r>
          </a:p>
        </p:txBody>
      </p:sp>
      <p:sp>
        <p:nvSpPr>
          <p:cNvPr id="7187" name="Line 34"/>
          <p:cNvSpPr>
            <a:spLocks noChangeShapeType="1"/>
          </p:cNvSpPr>
          <p:nvPr/>
        </p:nvSpPr>
        <p:spPr bwMode="auto">
          <a:xfrm flipH="1" flipV="1">
            <a:off x="5003800" y="2127250"/>
            <a:ext cx="1152525" cy="647700"/>
          </a:xfrm>
          <a:prstGeom prst="line">
            <a:avLst/>
          </a:prstGeom>
          <a:noFill/>
          <a:ln w="38100">
            <a:solidFill>
              <a:srgbClr val="FF3300"/>
            </a:solidFill>
            <a:round/>
            <a:headEnd/>
            <a:tailEnd type="triangle" w="med" len="med"/>
          </a:ln>
        </p:spPr>
        <p:txBody>
          <a:bodyPr/>
          <a:lstStyle/>
          <a:p>
            <a:endParaRPr lang="en-US"/>
          </a:p>
        </p:txBody>
      </p:sp>
      <p:sp>
        <p:nvSpPr>
          <p:cNvPr id="7188" name="Text Box 35"/>
          <p:cNvSpPr txBox="1">
            <a:spLocks noChangeArrowheads="1"/>
          </p:cNvSpPr>
          <p:nvPr/>
        </p:nvSpPr>
        <p:spPr bwMode="auto">
          <a:xfrm>
            <a:off x="6443663" y="831850"/>
            <a:ext cx="2700337" cy="641350"/>
          </a:xfrm>
          <a:prstGeom prst="rect">
            <a:avLst/>
          </a:prstGeom>
          <a:noFill/>
          <a:ln w="9525">
            <a:noFill/>
            <a:miter lim="800000"/>
            <a:headEnd/>
            <a:tailEnd/>
          </a:ln>
        </p:spPr>
        <p:txBody>
          <a:bodyPr>
            <a:spAutoFit/>
          </a:bodyPr>
          <a:lstStyle/>
          <a:p>
            <a:r>
              <a:rPr lang="en-AU" baseline="0">
                <a:latin typeface="Calibri" pitchFamily="34" charset="0"/>
              </a:rPr>
              <a:t>these are the unhybridized 2p orbitals</a:t>
            </a:r>
          </a:p>
        </p:txBody>
      </p:sp>
      <p:sp>
        <p:nvSpPr>
          <p:cNvPr id="7189" name="Line 36"/>
          <p:cNvSpPr>
            <a:spLocks noChangeShapeType="1"/>
          </p:cNvSpPr>
          <p:nvPr/>
        </p:nvSpPr>
        <p:spPr bwMode="auto">
          <a:xfrm flipH="1">
            <a:off x="6013450" y="1216025"/>
            <a:ext cx="430213" cy="215900"/>
          </a:xfrm>
          <a:prstGeom prst="line">
            <a:avLst/>
          </a:prstGeom>
          <a:noFill/>
          <a:ln w="38100">
            <a:solidFill>
              <a:srgbClr val="FF3300"/>
            </a:solidFill>
            <a:round/>
            <a:headEnd/>
            <a:tailEnd type="triangle" w="med" len="med"/>
          </a:ln>
        </p:spPr>
        <p:txBody>
          <a:bodyPr/>
          <a:lstStyle/>
          <a:p>
            <a:endParaRPr lang="en-US"/>
          </a:p>
        </p:txBody>
      </p:sp>
      <p:graphicFrame>
        <p:nvGraphicFramePr>
          <p:cNvPr id="7171" name="Object 37"/>
          <p:cNvGraphicFramePr>
            <a:graphicFrameLocks noChangeAspect="1"/>
          </p:cNvGraphicFramePr>
          <p:nvPr/>
        </p:nvGraphicFramePr>
        <p:xfrm>
          <a:off x="2411413" y="5006975"/>
          <a:ext cx="3784600" cy="1038225"/>
        </p:xfrm>
        <a:graphic>
          <a:graphicData uri="http://schemas.openxmlformats.org/presentationml/2006/ole">
            <mc:AlternateContent xmlns:mc="http://schemas.openxmlformats.org/markup-compatibility/2006">
              <mc:Choice xmlns:v="urn:schemas-microsoft-com:vml" Requires="v">
                <p:oleObj spid="_x0000_s7205" name="Equation" r:id="rId5" imgW="1574640" imgH="431640" progId="Equation.3">
                  <p:embed/>
                </p:oleObj>
              </mc:Choice>
              <mc:Fallback>
                <p:oleObj name="Equation" r:id="rId5" imgW="1574640" imgH="431640" progId="Equation.3">
                  <p:embed/>
                  <p:pic>
                    <p:nvPicPr>
                      <p:cNvPr id="0" name="Object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413" y="5006975"/>
                        <a:ext cx="37846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90" name="Text Box 38"/>
          <p:cNvSpPr txBox="1">
            <a:spLocks noChangeArrowheads="1"/>
          </p:cNvSpPr>
          <p:nvPr/>
        </p:nvSpPr>
        <p:spPr bwMode="auto">
          <a:xfrm>
            <a:off x="1619250" y="5360988"/>
            <a:ext cx="555625" cy="366712"/>
          </a:xfrm>
          <a:prstGeom prst="rect">
            <a:avLst/>
          </a:prstGeom>
          <a:noFill/>
          <a:ln w="9525">
            <a:noFill/>
            <a:miter lim="800000"/>
            <a:headEnd/>
            <a:tailEnd/>
          </a:ln>
        </p:spPr>
        <p:txBody>
          <a:bodyPr wrap="none">
            <a:spAutoFit/>
          </a:bodyPr>
          <a:lstStyle/>
          <a:p>
            <a:r>
              <a:rPr lang="en-AU" baseline="0">
                <a:latin typeface="Calibri" pitchFamily="34" charset="0"/>
              </a:rPr>
              <a:t>also</a:t>
            </a:r>
          </a:p>
        </p:txBody>
      </p:sp>
      <p:sp>
        <p:nvSpPr>
          <p:cNvPr id="7191" name="Rectangle 39"/>
          <p:cNvSpPr>
            <a:spLocks noGrp="1" noChangeArrowheads="1"/>
          </p:cNvSpPr>
          <p:nvPr>
            <p:ph type="title"/>
          </p:nvPr>
        </p:nvSpPr>
        <p:spPr>
          <a:xfrm>
            <a:off x="457200" y="-17463"/>
            <a:ext cx="8229600" cy="1143001"/>
          </a:xfrm>
          <a:noFill/>
        </p:spPr>
        <p:txBody>
          <a:bodyPr/>
          <a:lstStyle/>
          <a:p>
            <a:pPr eaLnBrk="1" hangingPunct="1"/>
            <a:r>
              <a:rPr lang="en-US" b="1" i="1" smtClean="0">
                <a:solidFill>
                  <a:schemeClr val="accent2"/>
                </a:solidFill>
                <a:latin typeface="Calibri" pitchFamily="34" charset="0"/>
              </a:rPr>
              <a:t>MOs on a ring</a:t>
            </a:r>
          </a:p>
        </p:txBody>
      </p:sp>
      <p:graphicFrame>
        <p:nvGraphicFramePr>
          <p:cNvPr id="7172" name="Object 40"/>
          <p:cNvGraphicFramePr>
            <a:graphicFrameLocks noChangeAspect="1"/>
          </p:cNvGraphicFramePr>
          <p:nvPr/>
        </p:nvGraphicFramePr>
        <p:xfrm>
          <a:off x="6818313" y="3654425"/>
          <a:ext cx="1282700" cy="946150"/>
        </p:xfrm>
        <a:graphic>
          <a:graphicData uri="http://schemas.openxmlformats.org/presentationml/2006/ole">
            <mc:AlternateContent xmlns:mc="http://schemas.openxmlformats.org/markup-compatibility/2006">
              <mc:Choice xmlns:v="urn:schemas-microsoft-com:vml" Requires="v">
                <p:oleObj spid="_x0000_s7206" name="Equation" r:id="rId7" imgW="533160" imgH="393480" progId="Equation.3">
                  <p:embed/>
                </p:oleObj>
              </mc:Choice>
              <mc:Fallback>
                <p:oleObj name="Equation" r:id="rId7" imgW="533160" imgH="393480" progId="Equation.3">
                  <p:embed/>
                  <p:pic>
                    <p:nvPicPr>
                      <p:cNvPr id="0" name="Object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8313" y="3654425"/>
                        <a:ext cx="1282700" cy="94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2" name="Text Box 41"/>
          <p:cNvSpPr txBox="1">
            <a:spLocks noChangeArrowheads="1"/>
          </p:cNvSpPr>
          <p:nvPr/>
        </p:nvSpPr>
        <p:spPr bwMode="auto">
          <a:xfrm>
            <a:off x="468313" y="6375400"/>
            <a:ext cx="8045450" cy="366713"/>
          </a:xfrm>
          <a:prstGeom prst="rect">
            <a:avLst/>
          </a:prstGeom>
          <a:noFill/>
          <a:ln w="9525">
            <a:noFill/>
            <a:miter lim="800000"/>
            <a:headEnd/>
            <a:tailEnd/>
          </a:ln>
        </p:spPr>
        <p:txBody>
          <a:bodyPr wrap="none">
            <a:spAutoFit/>
          </a:bodyPr>
          <a:lstStyle/>
          <a:p>
            <a:r>
              <a:rPr lang="en-US" baseline="0">
                <a:latin typeface="Calibri" pitchFamily="34" charset="0"/>
              </a:rPr>
              <a:t>Construct MOs as atomic orbitals multiplied by the particle-on-a-ring wavefunctions.</a:t>
            </a:r>
          </a:p>
        </p:txBody>
      </p:sp>
      <p:sp>
        <p:nvSpPr>
          <p:cNvPr id="7193" name="Oval 30"/>
          <p:cNvSpPr>
            <a:spLocks noChangeArrowheads="1"/>
          </p:cNvSpPr>
          <p:nvPr/>
        </p:nvSpPr>
        <p:spPr bwMode="auto">
          <a:xfrm>
            <a:off x="3132138" y="3783013"/>
            <a:ext cx="431800" cy="420687"/>
          </a:xfrm>
          <a:prstGeom prst="ellipse">
            <a:avLst/>
          </a:prstGeom>
          <a:solidFill>
            <a:srgbClr val="0000FF"/>
          </a:solidFill>
          <a:ln w="9525">
            <a:noFill/>
            <a:round/>
            <a:headEnd/>
            <a:tailEnd/>
          </a:ln>
        </p:spPr>
        <p:txBody>
          <a:bodyPr wrap="none" anchor="ctr"/>
          <a:lstStyle/>
          <a:p>
            <a:endParaRPr lang="en-US" baseline="0"/>
          </a:p>
        </p:txBody>
      </p:sp>
      <p:sp>
        <p:nvSpPr>
          <p:cNvPr id="7194" name="Oval 31"/>
          <p:cNvSpPr>
            <a:spLocks noChangeArrowheads="1"/>
          </p:cNvSpPr>
          <p:nvPr/>
        </p:nvSpPr>
        <p:spPr bwMode="auto">
          <a:xfrm>
            <a:off x="3135313" y="4225925"/>
            <a:ext cx="427037" cy="427038"/>
          </a:xfrm>
          <a:prstGeom prst="ellipse">
            <a:avLst/>
          </a:prstGeom>
          <a:solidFill>
            <a:srgbClr val="FF0000"/>
          </a:solidFill>
          <a:ln w="9525">
            <a:noFill/>
            <a:round/>
            <a:headEnd/>
            <a:tailEnd/>
          </a:ln>
        </p:spPr>
        <p:txBody>
          <a:bodyPr wrap="none" anchor="ctr"/>
          <a:lstStyle/>
          <a:p>
            <a:endParaRPr lang="en-US" baseline="0"/>
          </a:p>
        </p:txBody>
      </p:sp>
      <p:sp>
        <p:nvSpPr>
          <p:cNvPr id="7195" name="Oval 30"/>
          <p:cNvSpPr>
            <a:spLocks noChangeArrowheads="1"/>
          </p:cNvSpPr>
          <p:nvPr/>
        </p:nvSpPr>
        <p:spPr bwMode="auto">
          <a:xfrm>
            <a:off x="4500563" y="3783013"/>
            <a:ext cx="431800" cy="420687"/>
          </a:xfrm>
          <a:prstGeom prst="ellipse">
            <a:avLst/>
          </a:prstGeom>
          <a:solidFill>
            <a:srgbClr val="0000FF"/>
          </a:solidFill>
          <a:ln w="9525">
            <a:noFill/>
            <a:round/>
            <a:headEnd/>
            <a:tailEnd/>
          </a:ln>
        </p:spPr>
        <p:txBody>
          <a:bodyPr wrap="none" anchor="ctr"/>
          <a:lstStyle/>
          <a:p>
            <a:endParaRPr lang="en-US" baseline="0"/>
          </a:p>
        </p:txBody>
      </p:sp>
      <p:sp>
        <p:nvSpPr>
          <p:cNvPr id="7196" name="Oval 31"/>
          <p:cNvSpPr>
            <a:spLocks noChangeArrowheads="1"/>
          </p:cNvSpPr>
          <p:nvPr/>
        </p:nvSpPr>
        <p:spPr bwMode="auto">
          <a:xfrm>
            <a:off x="4503738" y="4225925"/>
            <a:ext cx="427037" cy="427038"/>
          </a:xfrm>
          <a:prstGeom prst="ellipse">
            <a:avLst/>
          </a:prstGeom>
          <a:solidFill>
            <a:srgbClr val="FF0000"/>
          </a:solidFill>
          <a:ln w="9525">
            <a:noFill/>
            <a:round/>
            <a:headEnd/>
            <a:tailEnd/>
          </a:ln>
        </p:spPr>
        <p:txBody>
          <a:bodyPr wrap="none" anchor="ctr"/>
          <a:lstStyle/>
          <a:p>
            <a:endParaRPr lang="en-US" baseline="0"/>
          </a:p>
        </p:txBody>
      </p:sp>
      <p:sp>
        <p:nvSpPr>
          <p:cNvPr id="7197" name="Oval 30"/>
          <p:cNvSpPr>
            <a:spLocks noChangeArrowheads="1"/>
          </p:cNvSpPr>
          <p:nvPr/>
        </p:nvSpPr>
        <p:spPr bwMode="auto">
          <a:xfrm>
            <a:off x="5148263" y="3206750"/>
            <a:ext cx="431800" cy="420688"/>
          </a:xfrm>
          <a:prstGeom prst="ellipse">
            <a:avLst/>
          </a:prstGeom>
          <a:solidFill>
            <a:srgbClr val="0000FF"/>
          </a:solidFill>
          <a:ln w="9525">
            <a:noFill/>
            <a:round/>
            <a:headEnd/>
            <a:tailEnd/>
          </a:ln>
        </p:spPr>
        <p:txBody>
          <a:bodyPr wrap="none" anchor="ctr"/>
          <a:lstStyle/>
          <a:p>
            <a:endParaRPr lang="en-US" baseline="0"/>
          </a:p>
        </p:txBody>
      </p:sp>
      <p:sp>
        <p:nvSpPr>
          <p:cNvPr id="7198" name="Oval 30"/>
          <p:cNvSpPr>
            <a:spLocks noChangeArrowheads="1"/>
          </p:cNvSpPr>
          <p:nvPr/>
        </p:nvSpPr>
        <p:spPr bwMode="auto">
          <a:xfrm>
            <a:off x="4500563" y="2632075"/>
            <a:ext cx="431800" cy="420688"/>
          </a:xfrm>
          <a:prstGeom prst="ellipse">
            <a:avLst/>
          </a:prstGeom>
          <a:solidFill>
            <a:srgbClr val="0000FF"/>
          </a:solidFill>
          <a:ln w="9525">
            <a:noFill/>
            <a:round/>
            <a:headEnd/>
            <a:tailEnd/>
          </a:ln>
        </p:spPr>
        <p:txBody>
          <a:bodyPr wrap="none" anchor="ctr"/>
          <a:lstStyle/>
          <a:p>
            <a:endParaRPr lang="en-US" baseline="0"/>
          </a:p>
        </p:txBody>
      </p:sp>
      <p:sp>
        <p:nvSpPr>
          <p:cNvPr id="7199" name="Oval 30"/>
          <p:cNvSpPr>
            <a:spLocks noChangeArrowheads="1"/>
          </p:cNvSpPr>
          <p:nvPr/>
        </p:nvSpPr>
        <p:spPr bwMode="auto">
          <a:xfrm>
            <a:off x="3200400" y="2620963"/>
            <a:ext cx="431800" cy="420687"/>
          </a:xfrm>
          <a:prstGeom prst="ellipse">
            <a:avLst/>
          </a:prstGeom>
          <a:solidFill>
            <a:srgbClr val="0000FF"/>
          </a:solidFill>
          <a:ln w="9525">
            <a:noFill/>
            <a:round/>
            <a:headEnd/>
            <a:tailEnd/>
          </a:ln>
        </p:spPr>
        <p:txBody>
          <a:bodyPr wrap="none" anchor="ctr"/>
          <a:lstStyle/>
          <a:p>
            <a:endParaRPr lang="en-US" baseline="0"/>
          </a:p>
        </p:txBody>
      </p:sp>
      <p:sp>
        <p:nvSpPr>
          <p:cNvPr id="7200" name="Oval 30"/>
          <p:cNvSpPr>
            <a:spLocks noChangeArrowheads="1"/>
          </p:cNvSpPr>
          <p:nvPr/>
        </p:nvSpPr>
        <p:spPr bwMode="auto">
          <a:xfrm>
            <a:off x="2481263" y="3197225"/>
            <a:ext cx="431800" cy="420688"/>
          </a:xfrm>
          <a:prstGeom prst="ellipse">
            <a:avLst/>
          </a:prstGeom>
          <a:solidFill>
            <a:srgbClr val="0000FF"/>
          </a:solidFill>
          <a:ln w="9525">
            <a:noFill/>
            <a:round/>
            <a:headEnd/>
            <a:tailEnd/>
          </a:ln>
        </p:spPr>
        <p:txBody>
          <a:bodyPr wrap="none" anchor="ctr"/>
          <a:lstStyle/>
          <a:p>
            <a:endParaRPr lang="en-US" baseline="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TotalTime>
  <Words>1363</Words>
  <Application>Microsoft Macintosh PowerPoint</Application>
  <PresentationFormat>On-screen Show (4:3)</PresentationFormat>
  <Paragraphs>211</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25</vt:i4>
      </vt:variant>
    </vt:vector>
  </HeadingPairs>
  <TitlesOfParts>
    <vt:vector size="29" baseType="lpstr">
      <vt:lpstr>Default Design</vt:lpstr>
      <vt:lpstr>Equation</vt:lpstr>
      <vt:lpstr>Bitmap Image</vt:lpstr>
      <vt:lpstr>CS ChemDraw Drawing</vt:lpstr>
      <vt:lpstr>Chemistry 2</vt:lpstr>
      <vt:lpstr>Learning outcomes from Lecture 3</vt:lpstr>
      <vt:lpstr>“The particle on a ring”</vt:lpstr>
      <vt:lpstr>The Coulomb integral, a</vt:lpstr>
      <vt:lpstr>The Resonance integral, b</vt:lpstr>
      <vt:lpstr>PowerPoint Presentation</vt:lpstr>
      <vt:lpstr>PowerPoint Presentation</vt:lpstr>
      <vt:lpstr>PowerPoint Presentation</vt:lpstr>
      <vt:lpstr>MOs on a ring</vt:lpstr>
      <vt:lpstr>orbital energies</vt:lpstr>
      <vt:lpstr>p orbitals of benzene</vt:lpstr>
      <vt:lpstr>a geometrical mnemonic</vt:lpstr>
      <vt:lpstr>a geometrical mnemonic for N-membered rings</vt:lpstr>
      <vt:lpstr>a geometrical mnemonic for N-membered rings centred at e=a, radius=2b</vt:lpstr>
      <vt:lpstr>benzene</vt:lpstr>
      <vt:lpstr>benzene</vt:lpstr>
      <vt:lpstr>annulenes</vt:lpstr>
      <vt:lpstr>annulenes</vt:lpstr>
      <vt:lpstr>Learning outcomes</vt:lpstr>
      <vt:lpstr>Next lecture</vt:lpstr>
      <vt:lpstr>Practice Questions</vt:lpstr>
      <vt:lpstr>Appendix</vt:lpstr>
      <vt:lpstr>complex wavefunctions</vt:lpstr>
      <vt:lpstr>energies</vt:lpstr>
      <vt:lpstr>energies</vt:lpstr>
    </vt:vector>
  </TitlesOfParts>
  <Company> Sydney Uni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School of Chemistry</dc:creator>
  <cp:lastModifiedBy>Adam Bridgeman</cp:lastModifiedBy>
  <cp:revision>62</cp:revision>
  <dcterms:created xsi:type="dcterms:W3CDTF">2006-03-05T03:15:31Z</dcterms:created>
  <dcterms:modified xsi:type="dcterms:W3CDTF">2014-04-22T06:12:54Z</dcterms:modified>
</cp:coreProperties>
</file>